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0" r:id="rId5"/>
    <p:sldId id="262" r:id="rId6"/>
    <p:sldId id="275" r:id="rId7"/>
    <p:sldId id="283" r:id="rId8"/>
    <p:sldId id="266" r:id="rId9"/>
    <p:sldId id="281" r:id="rId10"/>
    <p:sldId id="279" r:id="rId11"/>
    <p:sldId id="276" r:id="rId12"/>
    <p:sldId id="273" r:id="rId13"/>
    <p:sldId id="277" r:id="rId14"/>
    <p:sldId id="280" r:id="rId15"/>
    <p:sldId id="272" r:id="rId16"/>
    <p:sldId id="267" r:id="rId17"/>
    <p:sldId id="28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2" autoAdjust="0"/>
  </p:normalViewPr>
  <p:slideViewPr>
    <p:cSldViewPr>
      <p:cViewPr varScale="1">
        <p:scale>
          <a:sx n="76" d="100"/>
          <a:sy n="76" d="100"/>
        </p:scale>
        <p:origin x="96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7" d="100"/>
        <a:sy n="12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111BA-B2BD-4683-9B36-85554D3C37D2}" type="datetimeFigureOut">
              <a:rPr lang="en-US" smtClean="0"/>
              <a:t>5/30/2013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36392-3766-4786-9F7C-52337C00B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36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B6BBE-A26D-4AF8-BCDC-CD74C085A0B7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2904D-F378-4DAC-BD44-837A4CE52E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Phase I and II concurre</a:t>
            </a:r>
            <a:r>
              <a:rPr lang="en-US" baseline="0" dirty="0" smtClean="0"/>
              <a:t>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2904D-F378-4DAC-BD44-837A4CE52EB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61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Important to establish lines of internal and external communication to determine if</a:t>
            </a:r>
            <a:r>
              <a:rPr lang="en-US" baseline="0" dirty="0" smtClean="0"/>
              <a:t> issues arise that would affect data quality</a:t>
            </a:r>
          </a:p>
          <a:p>
            <a:endParaRPr lang="en-US" baseline="0" dirty="0" smtClean="0"/>
          </a:p>
          <a:p>
            <a:r>
              <a:rPr lang="en-US" baseline="0" dirty="0" smtClean="0"/>
              <a:t>Peeler’s presentation details effective use of COM and data interpretation.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2904D-F378-4DAC-BD44-837A4CE52E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78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Important to coordinate with testers and establish a point of contact.  This establishes accountability.  </a:t>
            </a:r>
          </a:p>
          <a:p>
            <a:endParaRPr lang="en-US" dirty="0" smtClean="0"/>
          </a:p>
          <a:p>
            <a:r>
              <a:rPr lang="en-US" dirty="0" smtClean="0"/>
              <a:t>Preliminary</a:t>
            </a:r>
            <a:r>
              <a:rPr lang="en-US" baseline="0" dirty="0" smtClean="0"/>
              <a:t> results are needed on set-up day to ensure everything is as expected for normal operations.  This also gives testers a trial run in the event they have equipment problems that need to be resolved.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2904D-F378-4DAC-BD44-837A4CE52EB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24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Flow rate </a:t>
            </a:r>
            <a:r>
              <a:rPr lang="en-US" dirty="0" smtClean="0"/>
              <a:t>is the</a:t>
            </a:r>
            <a:r>
              <a:rPr lang="en-US" baseline="0" dirty="0" smtClean="0"/>
              <a:t> largest factor in the calculation of </a:t>
            </a:r>
            <a:r>
              <a:rPr lang="en-US" baseline="0" dirty="0" err="1" smtClean="0"/>
              <a:t>lb</a:t>
            </a:r>
            <a:r>
              <a:rPr lang="en-US" baseline="0" dirty="0" smtClean="0"/>
              <a:t>/hr.  Type S </a:t>
            </a:r>
            <a:r>
              <a:rPr lang="en-US" baseline="0" dirty="0" err="1" smtClean="0"/>
              <a:t>pitot</a:t>
            </a:r>
            <a:r>
              <a:rPr lang="en-US" baseline="0" dirty="0" smtClean="0"/>
              <a:t> tube measurements can have 5% error (or more).  Calibrated </a:t>
            </a:r>
            <a:r>
              <a:rPr lang="en-US" baseline="0" dirty="0" err="1" smtClean="0"/>
              <a:t>pitot</a:t>
            </a:r>
            <a:r>
              <a:rPr lang="en-US" baseline="0" dirty="0" smtClean="0"/>
              <a:t> tubes will generally have a </a:t>
            </a:r>
            <a:r>
              <a:rPr lang="en-US" baseline="0" dirty="0" err="1" smtClean="0"/>
              <a:t>cP</a:t>
            </a:r>
            <a:r>
              <a:rPr lang="en-US" baseline="0" dirty="0" smtClean="0"/>
              <a:t> lower that 0.84 (the allowed default value).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2904D-F378-4DAC-BD44-837A4CE52EB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94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a test is conducted and there is a process upset,</a:t>
            </a:r>
            <a:r>
              <a:rPr lang="en-US" baseline="0" dirty="0" smtClean="0"/>
              <a:t> the test can not be stopped.  An additional test run should be conducted in the event the “upset” condition results in non-representative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2904D-F378-4DAC-BD44-837A4CE52EB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70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Potential to collect more PM in</a:t>
            </a:r>
            <a:r>
              <a:rPr lang="en-US" baseline="0" dirty="0" smtClean="0"/>
              <a:t> probe and on filter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2904D-F378-4DAC-BD44-837A4CE52EB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06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 filter  - notation is to remove black flake (obvious)</a:t>
            </a:r>
            <a:r>
              <a:rPr lang="en-US" baseline="0" dirty="0" smtClean="0"/>
              <a:t> not from stack</a:t>
            </a:r>
          </a:p>
          <a:p>
            <a:endParaRPr lang="en-US" baseline="0" dirty="0" smtClean="0"/>
          </a:p>
          <a:p>
            <a:r>
              <a:rPr lang="en-US" baseline="0" dirty="0" smtClean="0"/>
              <a:t>Is there other dust or particles on the filter (i.e., rust) that is not part of the stack dust?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6CBB9-C9F7-407D-93B1-B9D317BDE58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5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28A0-90A6-4E6C-ABD7-92FDD2701224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F44B-1F40-4039-8B66-89AFA378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28A0-90A6-4E6C-ABD7-92FDD2701224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F44B-1F40-4039-8B66-89AFA378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28A0-90A6-4E6C-ABD7-92FDD2701224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F44B-1F40-4039-8B66-89AFA378788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28A0-90A6-4E6C-ABD7-92FDD2701224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F44B-1F40-4039-8B66-89AFA37878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28A0-90A6-4E6C-ABD7-92FDD2701224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F44B-1F40-4039-8B66-89AFA378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28A0-90A6-4E6C-ABD7-92FDD2701224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F44B-1F40-4039-8B66-89AFA37878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28A0-90A6-4E6C-ABD7-92FDD2701224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F44B-1F40-4039-8B66-89AFA378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28A0-90A6-4E6C-ABD7-92FDD2701224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F44B-1F40-4039-8B66-89AFA378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28A0-90A6-4E6C-ABD7-92FDD2701224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F44B-1F40-4039-8B66-89AFA378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28A0-90A6-4E6C-ABD7-92FDD2701224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F44B-1F40-4039-8B66-89AFA37878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28A0-90A6-4E6C-ABD7-92FDD2701224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F44B-1F40-4039-8B66-89AFA37878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73128A0-90A6-4E6C-ABD7-92FDD2701224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3BCF44B-1F40-4039-8B66-89AFA37878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 to Enhance Data Quality of Particulate Matter Emissions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4731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EPA Method 5</a:t>
            </a:r>
            <a:endParaRPr lang="en-US" sz="2400" dirty="0"/>
          </a:p>
          <a:p>
            <a:r>
              <a:rPr lang="en-US" sz="2400" dirty="0" smtClean="0"/>
              <a:t>Laura Kinner</a:t>
            </a:r>
          </a:p>
          <a:p>
            <a:r>
              <a:rPr lang="en-US" sz="2400" dirty="0" smtClean="0"/>
              <a:t>EMI</a:t>
            </a:r>
          </a:p>
        </p:txBody>
      </p:sp>
    </p:spTree>
    <p:extLst>
      <p:ext uri="{BB962C8B-B14F-4D97-AF65-F5344CB8AC3E}">
        <p14:creationId xmlns:p14="http://schemas.microsoft.com/office/powerpoint/2010/main" val="121567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Temperature Important?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1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an 84"/>
          <p:cNvSpPr/>
          <p:nvPr/>
        </p:nvSpPr>
        <p:spPr>
          <a:xfrm>
            <a:off x="168105" y="438189"/>
            <a:ext cx="2743200" cy="5257800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Notched Right Arrow 75"/>
          <p:cNvSpPr/>
          <p:nvPr/>
        </p:nvSpPr>
        <p:spPr>
          <a:xfrm>
            <a:off x="2438400" y="2011860"/>
            <a:ext cx="4267200" cy="2382755"/>
          </a:xfrm>
          <a:prstGeom prst="notched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Can 74"/>
          <p:cNvSpPr/>
          <p:nvPr/>
        </p:nvSpPr>
        <p:spPr>
          <a:xfrm rot="16200000">
            <a:off x="5423441" y="2732592"/>
            <a:ext cx="3181750" cy="838202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6613954" y="3121797"/>
            <a:ext cx="581025" cy="669957"/>
            <a:chOff x="2667000" y="2114549"/>
            <a:chExt cx="933450" cy="1076325"/>
          </a:xfrm>
        </p:grpSpPr>
        <p:sp>
          <p:nvSpPr>
            <p:cNvPr id="9" name="4-Point Star 8"/>
            <p:cNvSpPr/>
            <p:nvPr/>
          </p:nvSpPr>
          <p:spPr>
            <a:xfrm>
              <a:off x="2686050" y="2847974"/>
              <a:ext cx="228600" cy="228600"/>
            </a:xfrm>
            <a:prstGeom prst="star4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2667000" y="2114549"/>
              <a:ext cx="933450" cy="1076325"/>
              <a:chOff x="819150" y="2362200"/>
              <a:chExt cx="933450" cy="1076325"/>
            </a:xfrm>
          </p:grpSpPr>
          <p:sp>
            <p:nvSpPr>
              <p:cNvPr id="4" name="4-Point Star 3"/>
              <p:cNvSpPr/>
              <p:nvPr/>
            </p:nvSpPr>
            <p:spPr>
              <a:xfrm>
                <a:off x="914400" y="23622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4-Point Star 4"/>
              <p:cNvSpPr/>
              <p:nvPr/>
            </p:nvSpPr>
            <p:spPr>
              <a:xfrm>
                <a:off x="1066800" y="25146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4-Point Star 5"/>
              <p:cNvSpPr/>
              <p:nvPr/>
            </p:nvSpPr>
            <p:spPr>
              <a:xfrm>
                <a:off x="1219200" y="26670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4-Point Star 6"/>
              <p:cNvSpPr/>
              <p:nvPr/>
            </p:nvSpPr>
            <p:spPr>
              <a:xfrm>
                <a:off x="1371600" y="28194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4-Point Star 7"/>
              <p:cNvSpPr/>
              <p:nvPr/>
            </p:nvSpPr>
            <p:spPr>
              <a:xfrm>
                <a:off x="1524000" y="29718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4-Point Star 9"/>
              <p:cNvSpPr/>
              <p:nvPr/>
            </p:nvSpPr>
            <p:spPr>
              <a:xfrm>
                <a:off x="1476375" y="3209925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4-Point Star 10"/>
              <p:cNvSpPr/>
              <p:nvPr/>
            </p:nvSpPr>
            <p:spPr>
              <a:xfrm>
                <a:off x="1285875" y="30480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4-Point Star 11"/>
              <p:cNvSpPr/>
              <p:nvPr/>
            </p:nvSpPr>
            <p:spPr>
              <a:xfrm>
                <a:off x="1162050" y="29337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4-Point Star 12"/>
              <p:cNvSpPr/>
              <p:nvPr/>
            </p:nvSpPr>
            <p:spPr>
              <a:xfrm>
                <a:off x="933450" y="280035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4-Point Star 13"/>
              <p:cNvSpPr/>
              <p:nvPr/>
            </p:nvSpPr>
            <p:spPr>
              <a:xfrm>
                <a:off x="819150" y="2600325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4" name="Group 43"/>
          <p:cNvGrpSpPr/>
          <p:nvPr/>
        </p:nvGrpSpPr>
        <p:grpSpPr>
          <a:xfrm>
            <a:off x="6185157" y="2143132"/>
            <a:ext cx="942975" cy="891164"/>
            <a:chOff x="4495802" y="3567112"/>
            <a:chExt cx="1733549" cy="1638300"/>
          </a:xfrm>
        </p:grpSpPr>
        <p:sp>
          <p:nvSpPr>
            <p:cNvPr id="29" name="6-Point Star 28"/>
            <p:cNvSpPr/>
            <p:nvPr/>
          </p:nvSpPr>
          <p:spPr>
            <a:xfrm>
              <a:off x="5343528" y="3595687"/>
              <a:ext cx="609600" cy="609600"/>
            </a:xfrm>
            <a:prstGeom prst="star6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4495802" y="3567112"/>
              <a:ext cx="1733549" cy="1638300"/>
              <a:chOff x="4191002" y="1671637"/>
              <a:chExt cx="1733549" cy="1638300"/>
            </a:xfrm>
          </p:grpSpPr>
          <p:sp>
            <p:nvSpPr>
              <p:cNvPr id="33" name="6-Point Star 32"/>
              <p:cNvSpPr/>
              <p:nvPr/>
            </p:nvSpPr>
            <p:spPr>
              <a:xfrm>
                <a:off x="5314951" y="2533649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6-Point Star 25"/>
              <p:cNvSpPr/>
              <p:nvPr/>
            </p:nvSpPr>
            <p:spPr>
              <a:xfrm>
                <a:off x="4191002" y="17859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6-Point Star 26"/>
              <p:cNvSpPr/>
              <p:nvPr/>
            </p:nvSpPr>
            <p:spPr>
              <a:xfrm>
                <a:off x="4343402" y="188118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6-Point Star 27"/>
              <p:cNvSpPr/>
              <p:nvPr/>
            </p:nvSpPr>
            <p:spPr>
              <a:xfrm>
                <a:off x="4495802" y="20907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6-Point Star 29"/>
              <p:cNvSpPr/>
              <p:nvPr/>
            </p:nvSpPr>
            <p:spPr>
              <a:xfrm>
                <a:off x="4800602" y="23955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6-Point Star 30"/>
              <p:cNvSpPr/>
              <p:nvPr/>
            </p:nvSpPr>
            <p:spPr>
              <a:xfrm>
                <a:off x="4953002" y="25479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6-Point Star 31"/>
              <p:cNvSpPr/>
              <p:nvPr/>
            </p:nvSpPr>
            <p:spPr>
              <a:xfrm>
                <a:off x="5105402" y="27003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6-Point Star 33"/>
              <p:cNvSpPr/>
              <p:nvPr/>
            </p:nvSpPr>
            <p:spPr>
              <a:xfrm>
                <a:off x="5010152" y="22812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6-Point Star 34"/>
              <p:cNvSpPr/>
              <p:nvPr/>
            </p:nvSpPr>
            <p:spPr>
              <a:xfrm>
                <a:off x="4705352" y="19383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6-Point Star 35"/>
              <p:cNvSpPr/>
              <p:nvPr/>
            </p:nvSpPr>
            <p:spPr>
              <a:xfrm>
                <a:off x="4524377" y="16716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2" name="Group 41"/>
          <p:cNvGrpSpPr/>
          <p:nvPr/>
        </p:nvGrpSpPr>
        <p:grpSpPr>
          <a:xfrm>
            <a:off x="5829308" y="2930320"/>
            <a:ext cx="1066800" cy="1094154"/>
            <a:chOff x="2343150" y="3062287"/>
            <a:chExt cx="1485900" cy="1524000"/>
          </a:xfrm>
        </p:grpSpPr>
        <p:grpSp>
          <p:nvGrpSpPr>
            <p:cNvPr id="38" name="Group 37"/>
            <p:cNvGrpSpPr/>
            <p:nvPr/>
          </p:nvGrpSpPr>
          <p:grpSpPr>
            <a:xfrm>
              <a:off x="2486025" y="3062287"/>
              <a:ext cx="1343025" cy="1524000"/>
              <a:chOff x="3048000" y="2133600"/>
              <a:chExt cx="1343025" cy="1524000"/>
            </a:xfrm>
          </p:grpSpPr>
          <p:sp>
            <p:nvSpPr>
              <p:cNvPr id="16" name="5-Point Star 15"/>
              <p:cNvSpPr/>
              <p:nvPr/>
            </p:nvSpPr>
            <p:spPr>
              <a:xfrm>
                <a:off x="3048000" y="25146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7" name="5-Point Star 16"/>
              <p:cNvSpPr/>
              <p:nvPr/>
            </p:nvSpPr>
            <p:spPr>
              <a:xfrm>
                <a:off x="3200400" y="26670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8" name="5-Point Star 17"/>
              <p:cNvSpPr/>
              <p:nvPr/>
            </p:nvSpPr>
            <p:spPr>
              <a:xfrm>
                <a:off x="3352800" y="28194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5-Point Star 18"/>
              <p:cNvSpPr/>
              <p:nvPr/>
            </p:nvSpPr>
            <p:spPr>
              <a:xfrm>
                <a:off x="3505200" y="29718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5-Point Star 19"/>
              <p:cNvSpPr/>
              <p:nvPr/>
            </p:nvSpPr>
            <p:spPr>
              <a:xfrm>
                <a:off x="3657600" y="31242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5-Point Star 20"/>
              <p:cNvSpPr/>
              <p:nvPr/>
            </p:nvSpPr>
            <p:spPr>
              <a:xfrm>
                <a:off x="4010025" y="30480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2" name="5-Point Star 21"/>
              <p:cNvSpPr/>
              <p:nvPr/>
            </p:nvSpPr>
            <p:spPr>
              <a:xfrm>
                <a:off x="3810000" y="28575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5-Point Star 22"/>
              <p:cNvSpPr/>
              <p:nvPr/>
            </p:nvSpPr>
            <p:spPr>
              <a:xfrm>
                <a:off x="3590925" y="25908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5-Point Star 23"/>
              <p:cNvSpPr/>
              <p:nvPr/>
            </p:nvSpPr>
            <p:spPr>
              <a:xfrm>
                <a:off x="3390900" y="23241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5" name="5-Point Star 24"/>
              <p:cNvSpPr/>
              <p:nvPr/>
            </p:nvSpPr>
            <p:spPr>
              <a:xfrm>
                <a:off x="3124200" y="21336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41" name="5-Point Star 40"/>
            <p:cNvSpPr/>
            <p:nvPr/>
          </p:nvSpPr>
          <p:spPr>
            <a:xfrm>
              <a:off x="2343150" y="3157537"/>
              <a:ext cx="381000" cy="533400"/>
            </a:xfrm>
            <a:prstGeom prst="star5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173233" y="2440493"/>
            <a:ext cx="1066800" cy="1210407"/>
            <a:chOff x="4086229" y="2324100"/>
            <a:chExt cx="1485900" cy="1685924"/>
          </a:xfrm>
        </p:grpSpPr>
        <p:sp>
          <p:nvSpPr>
            <p:cNvPr id="15" name="5-Point Star 14"/>
            <p:cNvSpPr/>
            <p:nvPr/>
          </p:nvSpPr>
          <p:spPr>
            <a:xfrm>
              <a:off x="4229104" y="3305174"/>
              <a:ext cx="381000" cy="533400"/>
            </a:xfrm>
            <a:prstGeom prst="star5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45" name="5-Point Star 44"/>
            <p:cNvSpPr/>
            <p:nvPr/>
          </p:nvSpPr>
          <p:spPr>
            <a:xfrm>
              <a:off x="4457704" y="3476624"/>
              <a:ext cx="381000" cy="533400"/>
            </a:xfrm>
            <a:prstGeom prst="star5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4086229" y="2324100"/>
              <a:ext cx="1485900" cy="1524000"/>
              <a:chOff x="2343150" y="3062287"/>
              <a:chExt cx="1485900" cy="1524000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2486025" y="3062287"/>
                <a:ext cx="1343025" cy="1524000"/>
                <a:chOff x="3048000" y="2133600"/>
                <a:chExt cx="1343025" cy="1524000"/>
              </a:xfrm>
            </p:grpSpPr>
            <p:sp>
              <p:nvSpPr>
                <p:cNvPr id="49" name="5-Point Star 48"/>
                <p:cNvSpPr/>
                <p:nvPr/>
              </p:nvSpPr>
              <p:spPr>
                <a:xfrm>
                  <a:off x="3048000" y="25146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0" name="5-Point Star 49"/>
                <p:cNvSpPr/>
                <p:nvPr/>
              </p:nvSpPr>
              <p:spPr>
                <a:xfrm>
                  <a:off x="3200400" y="26670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1" name="5-Point Star 50"/>
                <p:cNvSpPr/>
                <p:nvPr/>
              </p:nvSpPr>
              <p:spPr>
                <a:xfrm>
                  <a:off x="3352800" y="28194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2" name="5-Point Star 51"/>
                <p:cNvSpPr/>
                <p:nvPr/>
              </p:nvSpPr>
              <p:spPr>
                <a:xfrm>
                  <a:off x="3505200" y="29718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3" name="5-Point Star 52"/>
                <p:cNvSpPr/>
                <p:nvPr/>
              </p:nvSpPr>
              <p:spPr>
                <a:xfrm>
                  <a:off x="3657600" y="31242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4" name="5-Point Star 53"/>
                <p:cNvSpPr/>
                <p:nvPr/>
              </p:nvSpPr>
              <p:spPr>
                <a:xfrm>
                  <a:off x="4010025" y="30480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5" name="5-Point Star 54"/>
                <p:cNvSpPr/>
                <p:nvPr/>
              </p:nvSpPr>
              <p:spPr>
                <a:xfrm>
                  <a:off x="3810000" y="28575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6" name="5-Point Star 55"/>
                <p:cNvSpPr/>
                <p:nvPr/>
              </p:nvSpPr>
              <p:spPr>
                <a:xfrm>
                  <a:off x="3590925" y="25908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7" name="5-Point Star 56"/>
                <p:cNvSpPr/>
                <p:nvPr/>
              </p:nvSpPr>
              <p:spPr>
                <a:xfrm>
                  <a:off x="3390900" y="23241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8" name="5-Point Star 57"/>
                <p:cNvSpPr/>
                <p:nvPr/>
              </p:nvSpPr>
              <p:spPr>
                <a:xfrm>
                  <a:off x="3124200" y="21336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48" name="5-Point Star 47"/>
              <p:cNvSpPr/>
              <p:nvPr/>
            </p:nvSpPr>
            <p:spPr>
              <a:xfrm>
                <a:off x="2343150" y="3157537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61" name="Group 60"/>
          <p:cNvGrpSpPr/>
          <p:nvPr/>
        </p:nvGrpSpPr>
        <p:grpSpPr>
          <a:xfrm>
            <a:off x="5852829" y="2536902"/>
            <a:ext cx="581025" cy="669957"/>
            <a:chOff x="2667000" y="2114549"/>
            <a:chExt cx="933450" cy="1076325"/>
          </a:xfrm>
        </p:grpSpPr>
        <p:sp>
          <p:nvSpPr>
            <p:cNvPr id="62" name="4-Point Star 61"/>
            <p:cNvSpPr/>
            <p:nvPr/>
          </p:nvSpPr>
          <p:spPr>
            <a:xfrm>
              <a:off x="2686050" y="2847974"/>
              <a:ext cx="228600" cy="228600"/>
            </a:xfrm>
            <a:prstGeom prst="star4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2667000" y="2114549"/>
              <a:ext cx="933450" cy="1076325"/>
              <a:chOff x="819150" y="2362200"/>
              <a:chExt cx="933450" cy="1076325"/>
            </a:xfrm>
          </p:grpSpPr>
          <p:sp>
            <p:nvSpPr>
              <p:cNvPr id="64" name="4-Point Star 63"/>
              <p:cNvSpPr/>
              <p:nvPr/>
            </p:nvSpPr>
            <p:spPr>
              <a:xfrm>
                <a:off x="914400" y="23622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4-Point Star 64"/>
              <p:cNvSpPr/>
              <p:nvPr/>
            </p:nvSpPr>
            <p:spPr>
              <a:xfrm>
                <a:off x="1066800" y="25146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4-Point Star 65"/>
              <p:cNvSpPr/>
              <p:nvPr/>
            </p:nvSpPr>
            <p:spPr>
              <a:xfrm>
                <a:off x="1219200" y="26670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4-Point Star 66"/>
              <p:cNvSpPr/>
              <p:nvPr/>
            </p:nvSpPr>
            <p:spPr>
              <a:xfrm>
                <a:off x="1371600" y="28194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4-Point Star 67"/>
              <p:cNvSpPr/>
              <p:nvPr/>
            </p:nvSpPr>
            <p:spPr>
              <a:xfrm>
                <a:off x="1524000" y="29718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4-Point Star 68"/>
              <p:cNvSpPr/>
              <p:nvPr/>
            </p:nvSpPr>
            <p:spPr>
              <a:xfrm>
                <a:off x="1476375" y="3209925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4-Point Star 69"/>
              <p:cNvSpPr/>
              <p:nvPr/>
            </p:nvSpPr>
            <p:spPr>
              <a:xfrm>
                <a:off x="1285875" y="30480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4-Point Star 70"/>
              <p:cNvSpPr/>
              <p:nvPr/>
            </p:nvSpPr>
            <p:spPr>
              <a:xfrm>
                <a:off x="1162050" y="29337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4-Point Star 71"/>
              <p:cNvSpPr/>
              <p:nvPr/>
            </p:nvSpPr>
            <p:spPr>
              <a:xfrm>
                <a:off x="933450" y="280035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4-Point Star 72"/>
              <p:cNvSpPr/>
              <p:nvPr/>
            </p:nvSpPr>
            <p:spPr>
              <a:xfrm>
                <a:off x="819150" y="2600325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7" name="TextBox 76"/>
          <p:cNvSpPr txBox="1"/>
          <p:nvPr/>
        </p:nvSpPr>
        <p:spPr>
          <a:xfrm>
            <a:off x="3048000" y="4024474"/>
            <a:ext cx="20613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5 Probe </a:t>
            </a:r>
          </a:p>
          <a:p>
            <a:r>
              <a:rPr lang="en-US" dirty="0" smtClean="0"/>
              <a:t>248</a:t>
            </a:r>
            <a:r>
              <a:rPr lang="en-US" dirty="0"/>
              <a:t> ⁰ </a:t>
            </a:r>
            <a:r>
              <a:rPr lang="en-US" dirty="0" smtClean="0"/>
              <a:t>F (+/-25</a:t>
            </a:r>
            <a:r>
              <a:rPr lang="en-US" dirty="0" smtClean="0">
                <a:latin typeface="Calibri"/>
              </a:rPr>
              <a:t>⁰F)</a:t>
            </a:r>
          </a:p>
          <a:p>
            <a:r>
              <a:rPr lang="en-US" dirty="0" smtClean="0">
                <a:latin typeface="Calibri"/>
              </a:rPr>
              <a:t>Sample is extracted </a:t>
            </a:r>
          </a:p>
          <a:p>
            <a:r>
              <a:rPr lang="en-US" dirty="0" smtClean="0">
                <a:latin typeface="Calibri"/>
              </a:rPr>
              <a:t>“</a:t>
            </a:r>
            <a:r>
              <a:rPr lang="en-US" dirty="0" err="1" smtClean="0">
                <a:latin typeface="Calibri"/>
              </a:rPr>
              <a:t>isokinetically</a:t>
            </a:r>
            <a:r>
              <a:rPr lang="en-US" dirty="0" smtClean="0">
                <a:latin typeface="Calibri"/>
              </a:rPr>
              <a:t>”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329652" y="438189"/>
            <a:ext cx="30700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 Black" pitchFamily="34" charset="0"/>
              </a:rPr>
              <a:t>EPA Method 5 </a:t>
            </a:r>
          </a:p>
          <a:p>
            <a:pPr algn="ctr"/>
            <a:r>
              <a:rPr lang="en-US" dirty="0" smtClean="0"/>
              <a:t>Filterable Particulate Matter </a:t>
            </a:r>
          </a:p>
          <a:p>
            <a:pPr algn="ctr"/>
            <a:r>
              <a:rPr lang="en-US" dirty="0" smtClean="0"/>
              <a:t>248</a:t>
            </a:r>
            <a:r>
              <a:rPr lang="en-US" dirty="0"/>
              <a:t> ⁰ </a:t>
            </a:r>
            <a:r>
              <a:rPr lang="en-US" dirty="0" smtClean="0"/>
              <a:t>F (+/-25</a:t>
            </a:r>
            <a:r>
              <a:rPr lang="en-US" dirty="0" smtClean="0">
                <a:latin typeface="Calibri"/>
              </a:rPr>
              <a:t>⁰F)</a:t>
            </a:r>
            <a:endParaRPr lang="en-US" dirty="0"/>
          </a:p>
        </p:txBody>
      </p:sp>
      <p:sp>
        <p:nvSpPr>
          <p:cNvPr id="39" name="Right Arrow 38"/>
          <p:cNvSpPr/>
          <p:nvPr/>
        </p:nvSpPr>
        <p:spPr>
          <a:xfrm>
            <a:off x="7543800" y="3014924"/>
            <a:ext cx="1447800" cy="19193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3689804" y="3425232"/>
            <a:ext cx="4084188" cy="347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V="1">
            <a:off x="3177046" y="3548673"/>
            <a:ext cx="4596946" cy="1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445132" y="4852511"/>
            <a:ext cx="2822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Filterable Particulate Matter</a:t>
            </a:r>
          </a:p>
          <a:p>
            <a:pPr algn="ctr"/>
            <a:r>
              <a:rPr lang="en-US" dirty="0" smtClean="0"/>
              <a:t>Out of Stack Filter at ~ 250F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7543800" y="2073716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Gases and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PM &lt;0.3 µ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685800" y="2725107"/>
            <a:ext cx="0" cy="103817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914400" y="3632630"/>
            <a:ext cx="0" cy="103817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1295400" y="4093244"/>
            <a:ext cx="0" cy="103817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6-Point Star 88"/>
          <p:cNvSpPr/>
          <p:nvPr/>
        </p:nvSpPr>
        <p:spPr>
          <a:xfrm>
            <a:off x="2501863" y="2872430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6-Point Star 93"/>
          <p:cNvSpPr/>
          <p:nvPr/>
        </p:nvSpPr>
        <p:spPr>
          <a:xfrm>
            <a:off x="1301580" y="2437143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6-Point Star 94"/>
          <p:cNvSpPr/>
          <p:nvPr/>
        </p:nvSpPr>
        <p:spPr>
          <a:xfrm>
            <a:off x="1129602" y="3292584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6-Point Star 95"/>
          <p:cNvSpPr/>
          <p:nvPr/>
        </p:nvSpPr>
        <p:spPr>
          <a:xfrm>
            <a:off x="1752600" y="2832907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6-Point Star 96"/>
          <p:cNvSpPr/>
          <p:nvPr/>
        </p:nvSpPr>
        <p:spPr>
          <a:xfrm>
            <a:off x="1747609" y="3529039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6-Point Star 97"/>
          <p:cNvSpPr/>
          <p:nvPr/>
        </p:nvSpPr>
        <p:spPr>
          <a:xfrm>
            <a:off x="2126515" y="3135713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5-Point Star 98"/>
          <p:cNvSpPr/>
          <p:nvPr/>
        </p:nvSpPr>
        <p:spPr>
          <a:xfrm>
            <a:off x="1871643" y="3467135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0" name="5-Point Star 99"/>
          <p:cNvSpPr/>
          <p:nvPr/>
        </p:nvSpPr>
        <p:spPr>
          <a:xfrm>
            <a:off x="1539705" y="4024758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1" name="5-Point Star 100"/>
          <p:cNvSpPr/>
          <p:nvPr/>
        </p:nvSpPr>
        <p:spPr>
          <a:xfrm>
            <a:off x="1574663" y="2943625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2" name="5-Point Star 101"/>
          <p:cNvSpPr/>
          <p:nvPr/>
        </p:nvSpPr>
        <p:spPr>
          <a:xfrm>
            <a:off x="2164862" y="2438532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3" name="5-Point Star 102"/>
          <p:cNvSpPr/>
          <p:nvPr/>
        </p:nvSpPr>
        <p:spPr>
          <a:xfrm>
            <a:off x="1028042" y="2914592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4" name="5-Point Star 103"/>
          <p:cNvSpPr/>
          <p:nvPr/>
        </p:nvSpPr>
        <p:spPr>
          <a:xfrm>
            <a:off x="1685544" y="3639846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5" name="5-Point Star 104"/>
          <p:cNvSpPr/>
          <p:nvPr/>
        </p:nvSpPr>
        <p:spPr>
          <a:xfrm>
            <a:off x="1416260" y="3220833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6" name="5-Point Star 105"/>
          <p:cNvSpPr/>
          <p:nvPr/>
        </p:nvSpPr>
        <p:spPr>
          <a:xfrm>
            <a:off x="2024043" y="3619535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7" name="4-Point Star 106"/>
          <p:cNvSpPr/>
          <p:nvPr/>
        </p:nvSpPr>
        <p:spPr>
          <a:xfrm>
            <a:off x="2160812" y="4407712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4-Point Star 107"/>
          <p:cNvSpPr/>
          <p:nvPr/>
        </p:nvSpPr>
        <p:spPr>
          <a:xfrm>
            <a:off x="2236145" y="2341018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4-Point Star 108"/>
          <p:cNvSpPr/>
          <p:nvPr/>
        </p:nvSpPr>
        <p:spPr>
          <a:xfrm>
            <a:off x="1640286" y="2280905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4-Point Star 109"/>
          <p:cNvSpPr/>
          <p:nvPr/>
        </p:nvSpPr>
        <p:spPr>
          <a:xfrm>
            <a:off x="885750" y="2560408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4-Point Star 110"/>
          <p:cNvSpPr/>
          <p:nvPr/>
        </p:nvSpPr>
        <p:spPr>
          <a:xfrm>
            <a:off x="2221167" y="3436024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4-Point Star 111"/>
          <p:cNvSpPr/>
          <p:nvPr/>
        </p:nvSpPr>
        <p:spPr>
          <a:xfrm>
            <a:off x="1129602" y="3734497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4-Point Star 112"/>
          <p:cNvSpPr/>
          <p:nvPr/>
        </p:nvSpPr>
        <p:spPr>
          <a:xfrm>
            <a:off x="1842261" y="2588714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4-Point Star 113"/>
          <p:cNvSpPr/>
          <p:nvPr/>
        </p:nvSpPr>
        <p:spPr>
          <a:xfrm>
            <a:off x="1855973" y="3995189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4-Point Star 114"/>
          <p:cNvSpPr/>
          <p:nvPr/>
        </p:nvSpPr>
        <p:spPr>
          <a:xfrm>
            <a:off x="1129602" y="2694246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9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500"/>
                            </p:stCondLst>
                            <p:childTnLst>
                              <p:par>
                                <p:cTn id="9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500"/>
                            </p:stCondLst>
                            <p:childTnLst>
                              <p:par>
                                <p:cTn id="10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084 0.00209 L -0.07084 0.00209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6000"/>
                            </p:stCondLst>
                            <p:childTnLst>
                              <p:par>
                                <p:cTn id="12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215 0.01111 L 0.13785 0.01111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8000"/>
                            </p:stCondLst>
                            <p:childTnLst>
                              <p:par>
                                <p:cTn id="12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861 0.01435 L 0.15139 0.01435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an 84"/>
          <p:cNvSpPr/>
          <p:nvPr/>
        </p:nvSpPr>
        <p:spPr>
          <a:xfrm>
            <a:off x="168105" y="438189"/>
            <a:ext cx="2743200" cy="5257800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Notched Right Arrow 75"/>
          <p:cNvSpPr/>
          <p:nvPr/>
        </p:nvSpPr>
        <p:spPr>
          <a:xfrm>
            <a:off x="2438400" y="2011860"/>
            <a:ext cx="4267200" cy="2382755"/>
          </a:xfrm>
          <a:prstGeom prst="notched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Can 74"/>
          <p:cNvSpPr/>
          <p:nvPr/>
        </p:nvSpPr>
        <p:spPr>
          <a:xfrm rot="16200000">
            <a:off x="5423441" y="2732592"/>
            <a:ext cx="3181750" cy="838202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8077200" y="3270715"/>
            <a:ext cx="581025" cy="669957"/>
            <a:chOff x="2667000" y="2114549"/>
            <a:chExt cx="933450" cy="1076325"/>
          </a:xfrm>
        </p:grpSpPr>
        <p:sp>
          <p:nvSpPr>
            <p:cNvPr id="9" name="4-Point Star 8"/>
            <p:cNvSpPr/>
            <p:nvPr/>
          </p:nvSpPr>
          <p:spPr>
            <a:xfrm>
              <a:off x="2686050" y="2847974"/>
              <a:ext cx="228600" cy="228600"/>
            </a:xfrm>
            <a:prstGeom prst="star4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2667000" y="2114549"/>
              <a:ext cx="933450" cy="1076325"/>
              <a:chOff x="819150" y="2362200"/>
              <a:chExt cx="933450" cy="1076325"/>
            </a:xfrm>
          </p:grpSpPr>
          <p:sp>
            <p:nvSpPr>
              <p:cNvPr id="4" name="4-Point Star 3"/>
              <p:cNvSpPr/>
              <p:nvPr/>
            </p:nvSpPr>
            <p:spPr>
              <a:xfrm>
                <a:off x="914400" y="23622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4-Point Star 4"/>
              <p:cNvSpPr/>
              <p:nvPr/>
            </p:nvSpPr>
            <p:spPr>
              <a:xfrm>
                <a:off x="1066800" y="25146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4-Point Star 5"/>
              <p:cNvSpPr/>
              <p:nvPr/>
            </p:nvSpPr>
            <p:spPr>
              <a:xfrm>
                <a:off x="1219200" y="26670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4-Point Star 6"/>
              <p:cNvSpPr/>
              <p:nvPr/>
            </p:nvSpPr>
            <p:spPr>
              <a:xfrm>
                <a:off x="1371600" y="28194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4-Point Star 7"/>
              <p:cNvSpPr/>
              <p:nvPr/>
            </p:nvSpPr>
            <p:spPr>
              <a:xfrm>
                <a:off x="1524000" y="29718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4-Point Star 9"/>
              <p:cNvSpPr/>
              <p:nvPr/>
            </p:nvSpPr>
            <p:spPr>
              <a:xfrm>
                <a:off x="1476375" y="3209925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4-Point Star 10"/>
              <p:cNvSpPr/>
              <p:nvPr/>
            </p:nvSpPr>
            <p:spPr>
              <a:xfrm>
                <a:off x="1285875" y="30480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4-Point Star 11"/>
              <p:cNvSpPr/>
              <p:nvPr/>
            </p:nvSpPr>
            <p:spPr>
              <a:xfrm>
                <a:off x="1162050" y="29337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4-Point Star 12"/>
              <p:cNvSpPr/>
              <p:nvPr/>
            </p:nvSpPr>
            <p:spPr>
              <a:xfrm>
                <a:off x="933450" y="280035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4-Point Star 13"/>
              <p:cNvSpPr/>
              <p:nvPr/>
            </p:nvSpPr>
            <p:spPr>
              <a:xfrm>
                <a:off x="819150" y="2600325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4" name="Group 43"/>
          <p:cNvGrpSpPr/>
          <p:nvPr/>
        </p:nvGrpSpPr>
        <p:grpSpPr>
          <a:xfrm>
            <a:off x="6185157" y="2143132"/>
            <a:ext cx="942975" cy="891164"/>
            <a:chOff x="4495802" y="3567112"/>
            <a:chExt cx="1733549" cy="1638300"/>
          </a:xfrm>
        </p:grpSpPr>
        <p:sp>
          <p:nvSpPr>
            <p:cNvPr id="29" name="6-Point Star 28"/>
            <p:cNvSpPr/>
            <p:nvPr/>
          </p:nvSpPr>
          <p:spPr>
            <a:xfrm>
              <a:off x="5343528" y="3595687"/>
              <a:ext cx="609600" cy="609600"/>
            </a:xfrm>
            <a:prstGeom prst="star6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4495802" y="3567112"/>
              <a:ext cx="1733549" cy="1638300"/>
              <a:chOff x="4191002" y="1671637"/>
              <a:chExt cx="1733549" cy="1638300"/>
            </a:xfrm>
          </p:grpSpPr>
          <p:sp>
            <p:nvSpPr>
              <p:cNvPr id="33" name="6-Point Star 32"/>
              <p:cNvSpPr/>
              <p:nvPr/>
            </p:nvSpPr>
            <p:spPr>
              <a:xfrm>
                <a:off x="5314951" y="2533649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6-Point Star 25"/>
              <p:cNvSpPr/>
              <p:nvPr/>
            </p:nvSpPr>
            <p:spPr>
              <a:xfrm>
                <a:off x="4191002" y="17859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6-Point Star 26"/>
              <p:cNvSpPr/>
              <p:nvPr/>
            </p:nvSpPr>
            <p:spPr>
              <a:xfrm>
                <a:off x="4343402" y="188118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6-Point Star 27"/>
              <p:cNvSpPr/>
              <p:nvPr/>
            </p:nvSpPr>
            <p:spPr>
              <a:xfrm>
                <a:off x="4495802" y="20907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6-Point Star 29"/>
              <p:cNvSpPr/>
              <p:nvPr/>
            </p:nvSpPr>
            <p:spPr>
              <a:xfrm>
                <a:off x="4800602" y="23955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6-Point Star 30"/>
              <p:cNvSpPr/>
              <p:nvPr/>
            </p:nvSpPr>
            <p:spPr>
              <a:xfrm>
                <a:off x="4953002" y="25479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6-Point Star 31"/>
              <p:cNvSpPr/>
              <p:nvPr/>
            </p:nvSpPr>
            <p:spPr>
              <a:xfrm>
                <a:off x="5105402" y="27003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6-Point Star 33"/>
              <p:cNvSpPr/>
              <p:nvPr/>
            </p:nvSpPr>
            <p:spPr>
              <a:xfrm>
                <a:off x="5010152" y="22812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6-Point Star 34"/>
              <p:cNvSpPr/>
              <p:nvPr/>
            </p:nvSpPr>
            <p:spPr>
              <a:xfrm>
                <a:off x="4705352" y="19383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6-Point Star 35"/>
              <p:cNvSpPr/>
              <p:nvPr/>
            </p:nvSpPr>
            <p:spPr>
              <a:xfrm>
                <a:off x="4524377" y="16716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2" name="Group 41"/>
          <p:cNvGrpSpPr/>
          <p:nvPr/>
        </p:nvGrpSpPr>
        <p:grpSpPr>
          <a:xfrm>
            <a:off x="5829308" y="2930320"/>
            <a:ext cx="1066800" cy="1094154"/>
            <a:chOff x="2343150" y="3062287"/>
            <a:chExt cx="1485900" cy="1524000"/>
          </a:xfrm>
        </p:grpSpPr>
        <p:grpSp>
          <p:nvGrpSpPr>
            <p:cNvPr id="38" name="Group 37"/>
            <p:cNvGrpSpPr/>
            <p:nvPr/>
          </p:nvGrpSpPr>
          <p:grpSpPr>
            <a:xfrm>
              <a:off x="2486025" y="3062287"/>
              <a:ext cx="1343025" cy="1524000"/>
              <a:chOff x="3048000" y="2133600"/>
              <a:chExt cx="1343025" cy="1524000"/>
            </a:xfrm>
          </p:grpSpPr>
          <p:sp>
            <p:nvSpPr>
              <p:cNvPr id="16" name="5-Point Star 15"/>
              <p:cNvSpPr/>
              <p:nvPr/>
            </p:nvSpPr>
            <p:spPr>
              <a:xfrm>
                <a:off x="3048000" y="25146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7" name="5-Point Star 16"/>
              <p:cNvSpPr/>
              <p:nvPr/>
            </p:nvSpPr>
            <p:spPr>
              <a:xfrm>
                <a:off x="3200400" y="26670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8" name="5-Point Star 17"/>
              <p:cNvSpPr/>
              <p:nvPr/>
            </p:nvSpPr>
            <p:spPr>
              <a:xfrm>
                <a:off x="3352800" y="28194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5-Point Star 18"/>
              <p:cNvSpPr/>
              <p:nvPr/>
            </p:nvSpPr>
            <p:spPr>
              <a:xfrm>
                <a:off x="3505200" y="29718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5-Point Star 19"/>
              <p:cNvSpPr/>
              <p:nvPr/>
            </p:nvSpPr>
            <p:spPr>
              <a:xfrm>
                <a:off x="3657600" y="31242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5-Point Star 20"/>
              <p:cNvSpPr/>
              <p:nvPr/>
            </p:nvSpPr>
            <p:spPr>
              <a:xfrm>
                <a:off x="4010025" y="30480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2" name="5-Point Star 21"/>
              <p:cNvSpPr/>
              <p:nvPr/>
            </p:nvSpPr>
            <p:spPr>
              <a:xfrm>
                <a:off x="3810000" y="28575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5-Point Star 22"/>
              <p:cNvSpPr/>
              <p:nvPr/>
            </p:nvSpPr>
            <p:spPr>
              <a:xfrm>
                <a:off x="3590925" y="25908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5-Point Star 23"/>
              <p:cNvSpPr/>
              <p:nvPr/>
            </p:nvSpPr>
            <p:spPr>
              <a:xfrm>
                <a:off x="3390900" y="23241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5" name="5-Point Star 24"/>
              <p:cNvSpPr/>
              <p:nvPr/>
            </p:nvSpPr>
            <p:spPr>
              <a:xfrm>
                <a:off x="3124200" y="21336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41" name="5-Point Star 40"/>
            <p:cNvSpPr/>
            <p:nvPr/>
          </p:nvSpPr>
          <p:spPr>
            <a:xfrm>
              <a:off x="2343150" y="3157537"/>
              <a:ext cx="381000" cy="533400"/>
            </a:xfrm>
            <a:prstGeom prst="star5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173233" y="2440493"/>
            <a:ext cx="1066800" cy="1210407"/>
            <a:chOff x="4086229" y="2324100"/>
            <a:chExt cx="1485900" cy="1685924"/>
          </a:xfrm>
        </p:grpSpPr>
        <p:sp>
          <p:nvSpPr>
            <p:cNvPr id="15" name="5-Point Star 14"/>
            <p:cNvSpPr/>
            <p:nvPr/>
          </p:nvSpPr>
          <p:spPr>
            <a:xfrm>
              <a:off x="4229104" y="3305174"/>
              <a:ext cx="381000" cy="533400"/>
            </a:xfrm>
            <a:prstGeom prst="star5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45" name="5-Point Star 44"/>
            <p:cNvSpPr/>
            <p:nvPr/>
          </p:nvSpPr>
          <p:spPr>
            <a:xfrm>
              <a:off x="4457704" y="3476624"/>
              <a:ext cx="381000" cy="533400"/>
            </a:xfrm>
            <a:prstGeom prst="star5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4086229" y="2324100"/>
              <a:ext cx="1485900" cy="1524000"/>
              <a:chOff x="2343150" y="3062287"/>
              <a:chExt cx="1485900" cy="1524000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2486025" y="3062287"/>
                <a:ext cx="1343025" cy="1524000"/>
                <a:chOff x="3048000" y="2133600"/>
                <a:chExt cx="1343025" cy="1524000"/>
              </a:xfrm>
            </p:grpSpPr>
            <p:sp>
              <p:nvSpPr>
                <p:cNvPr id="49" name="5-Point Star 48"/>
                <p:cNvSpPr/>
                <p:nvPr/>
              </p:nvSpPr>
              <p:spPr>
                <a:xfrm>
                  <a:off x="3048000" y="25146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0" name="5-Point Star 49"/>
                <p:cNvSpPr/>
                <p:nvPr/>
              </p:nvSpPr>
              <p:spPr>
                <a:xfrm>
                  <a:off x="3200400" y="26670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1" name="5-Point Star 50"/>
                <p:cNvSpPr/>
                <p:nvPr/>
              </p:nvSpPr>
              <p:spPr>
                <a:xfrm>
                  <a:off x="3352800" y="28194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2" name="5-Point Star 51"/>
                <p:cNvSpPr/>
                <p:nvPr/>
              </p:nvSpPr>
              <p:spPr>
                <a:xfrm>
                  <a:off x="3505200" y="29718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3" name="5-Point Star 52"/>
                <p:cNvSpPr/>
                <p:nvPr/>
              </p:nvSpPr>
              <p:spPr>
                <a:xfrm>
                  <a:off x="3657600" y="31242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4" name="5-Point Star 53"/>
                <p:cNvSpPr/>
                <p:nvPr/>
              </p:nvSpPr>
              <p:spPr>
                <a:xfrm>
                  <a:off x="4010025" y="30480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5" name="5-Point Star 54"/>
                <p:cNvSpPr/>
                <p:nvPr/>
              </p:nvSpPr>
              <p:spPr>
                <a:xfrm>
                  <a:off x="3810000" y="28575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6" name="5-Point Star 55"/>
                <p:cNvSpPr/>
                <p:nvPr/>
              </p:nvSpPr>
              <p:spPr>
                <a:xfrm>
                  <a:off x="3590925" y="25908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7" name="5-Point Star 56"/>
                <p:cNvSpPr/>
                <p:nvPr/>
              </p:nvSpPr>
              <p:spPr>
                <a:xfrm>
                  <a:off x="3390900" y="23241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8" name="5-Point Star 57"/>
                <p:cNvSpPr/>
                <p:nvPr/>
              </p:nvSpPr>
              <p:spPr>
                <a:xfrm>
                  <a:off x="3124200" y="21336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48" name="5-Point Star 47"/>
              <p:cNvSpPr/>
              <p:nvPr/>
            </p:nvSpPr>
            <p:spPr>
              <a:xfrm>
                <a:off x="2343150" y="3157537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61" name="Group 60"/>
          <p:cNvGrpSpPr/>
          <p:nvPr/>
        </p:nvGrpSpPr>
        <p:grpSpPr>
          <a:xfrm>
            <a:off x="7843943" y="2394363"/>
            <a:ext cx="581025" cy="669957"/>
            <a:chOff x="2667000" y="2114549"/>
            <a:chExt cx="933450" cy="1076325"/>
          </a:xfrm>
        </p:grpSpPr>
        <p:sp>
          <p:nvSpPr>
            <p:cNvPr id="62" name="4-Point Star 61"/>
            <p:cNvSpPr/>
            <p:nvPr/>
          </p:nvSpPr>
          <p:spPr>
            <a:xfrm>
              <a:off x="2686050" y="2847974"/>
              <a:ext cx="228600" cy="228600"/>
            </a:xfrm>
            <a:prstGeom prst="star4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2667000" y="2114549"/>
              <a:ext cx="933450" cy="1076325"/>
              <a:chOff x="819150" y="2362200"/>
              <a:chExt cx="933450" cy="1076325"/>
            </a:xfrm>
          </p:grpSpPr>
          <p:sp>
            <p:nvSpPr>
              <p:cNvPr id="64" name="4-Point Star 63"/>
              <p:cNvSpPr/>
              <p:nvPr/>
            </p:nvSpPr>
            <p:spPr>
              <a:xfrm>
                <a:off x="914400" y="23622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4-Point Star 64"/>
              <p:cNvSpPr/>
              <p:nvPr/>
            </p:nvSpPr>
            <p:spPr>
              <a:xfrm>
                <a:off x="1066800" y="25146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4-Point Star 65"/>
              <p:cNvSpPr/>
              <p:nvPr/>
            </p:nvSpPr>
            <p:spPr>
              <a:xfrm>
                <a:off x="1219200" y="26670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4-Point Star 66"/>
              <p:cNvSpPr/>
              <p:nvPr/>
            </p:nvSpPr>
            <p:spPr>
              <a:xfrm>
                <a:off x="1371600" y="28194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4-Point Star 67"/>
              <p:cNvSpPr/>
              <p:nvPr/>
            </p:nvSpPr>
            <p:spPr>
              <a:xfrm>
                <a:off x="1524000" y="29718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4-Point Star 68"/>
              <p:cNvSpPr/>
              <p:nvPr/>
            </p:nvSpPr>
            <p:spPr>
              <a:xfrm>
                <a:off x="1476375" y="3209925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4-Point Star 69"/>
              <p:cNvSpPr/>
              <p:nvPr/>
            </p:nvSpPr>
            <p:spPr>
              <a:xfrm>
                <a:off x="1285875" y="30480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4-Point Star 70"/>
              <p:cNvSpPr/>
              <p:nvPr/>
            </p:nvSpPr>
            <p:spPr>
              <a:xfrm>
                <a:off x="1162050" y="29337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4-Point Star 71"/>
              <p:cNvSpPr/>
              <p:nvPr/>
            </p:nvSpPr>
            <p:spPr>
              <a:xfrm>
                <a:off x="933450" y="280035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4-Point Star 72"/>
              <p:cNvSpPr/>
              <p:nvPr/>
            </p:nvSpPr>
            <p:spPr>
              <a:xfrm>
                <a:off x="819150" y="2600325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7" name="TextBox 76"/>
          <p:cNvSpPr txBox="1"/>
          <p:nvPr/>
        </p:nvSpPr>
        <p:spPr>
          <a:xfrm>
            <a:off x="3048000" y="4024474"/>
            <a:ext cx="20613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5 Probe </a:t>
            </a:r>
          </a:p>
          <a:p>
            <a:r>
              <a:rPr lang="en-US" dirty="0" smtClean="0"/>
              <a:t>&gt; 270 </a:t>
            </a:r>
            <a:r>
              <a:rPr lang="en-US" dirty="0"/>
              <a:t>⁰ </a:t>
            </a:r>
            <a:r>
              <a:rPr lang="en-US" dirty="0" smtClean="0"/>
              <a:t>F (+/-25</a:t>
            </a:r>
            <a:r>
              <a:rPr lang="en-US" dirty="0" smtClean="0">
                <a:latin typeface="Calibri"/>
              </a:rPr>
              <a:t>⁰F)</a:t>
            </a:r>
          </a:p>
          <a:p>
            <a:r>
              <a:rPr lang="en-US" dirty="0" smtClean="0">
                <a:latin typeface="Calibri"/>
              </a:rPr>
              <a:t>Sample is extracted </a:t>
            </a:r>
          </a:p>
          <a:p>
            <a:r>
              <a:rPr lang="en-US" dirty="0" smtClean="0">
                <a:latin typeface="Calibri"/>
              </a:rPr>
              <a:t>“</a:t>
            </a:r>
            <a:r>
              <a:rPr lang="en-US" dirty="0" err="1" smtClean="0">
                <a:latin typeface="Calibri"/>
              </a:rPr>
              <a:t>isokinetically</a:t>
            </a:r>
            <a:r>
              <a:rPr lang="en-US" dirty="0" smtClean="0">
                <a:latin typeface="Calibri"/>
              </a:rPr>
              <a:t>”</a:t>
            </a:r>
            <a:endParaRPr lang="en-US" dirty="0"/>
          </a:p>
        </p:txBody>
      </p:sp>
      <p:sp>
        <p:nvSpPr>
          <p:cNvPr id="39" name="Right Arrow 38"/>
          <p:cNvSpPr/>
          <p:nvPr/>
        </p:nvSpPr>
        <p:spPr>
          <a:xfrm>
            <a:off x="7543800" y="3014924"/>
            <a:ext cx="1447800" cy="19193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3689804" y="3425232"/>
            <a:ext cx="4084188" cy="347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V="1">
            <a:off x="3177046" y="3548673"/>
            <a:ext cx="4596946" cy="1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318174" y="4852511"/>
            <a:ext cx="3076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Filterable Particulate Matter</a:t>
            </a:r>
          </a:p>
          <a:p>
            <a:pPr algn="ctr"/>
            <a:r>
              <a:rPr lang="en-US" dirty="0" smtClean="0"/>
              <a:t>Out of Stack Filter at &gt; 270F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7543800" y="2073716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Gases and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PM &lt;0.3 µ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685800" y="2725107"/>
            <a:ext cx="0" cy="103817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914400" y="3632630"/>
            <a:ext cx="0" cy="103817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1295400" y="4093244"/>
            <a:ext cx="0" cy="103817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6-Point Star 88"/>
          <p:cNvSpPr/>
          <p:nvPr/>
        </p:nvSpPr>
        <p:spPr>
          <a:xfrm>
            <a:off x="2501863" y="2872430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6-Point Star 93"/>
          <p:cNvSpPr/>
          <p:nvPr/>
        </p:nvSpPr>
        <p:spPr>
          <a:xfrm>
            <a:off x="1301580" y="2437143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6-Point Star 94"/>
          <p:cNvSpPr/>
          <p:nvPr/>
        </p:nvSpPr>
        <p:spPr>
          <a:xfrm>
            <a:off x="1129602" y="3292584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6-Point Star 95"/>
          <p:cNvSpPr/>
          <p:nvPr/>
        </p:nvSpPr>
        <p:spPr>
          <a:xfrm>
            <a:off x="1752600" y="2832907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6-Point Star 96"/>
          <p:cNvSpPr/>
          <p:nvPr/>
        </p:nvSpPr>
        <p:spPr>
          <a:xfrm>
            <a:off x="1747609" y="3529039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6-Point Star 97"/>
          <p:cNvSpPr/>
          <p:nvPr/>
        </p:nvSpPr>
        <p:spPr>
          <a:xfrm>
            <a:off x="2126515" y="3135713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5-Point Star 98"/>
          <p:cNvSpPr/>
          <p:nvPr/>
        </p:nvSpPr>
        <p:spPr>
          <a:xfrm>
            <a:off x="1871643" y="3467135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0" name="5-Point Star 99"/>
          <p:cNvSpPr/>
          <p:nvPr/>
        </p:nvSpPr>
        <p:spPr>
          <a:xfrm>
            <a:off x="1539705" y="4024758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1" name="5-Point Star 100"/>
          <p:cNvSpPr/>
          <p:nvPr/>
        </p:nvSpPr>
        <p:spPr>
          <a:xfrm>
            <a:off x="1574663" y="2943625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2" name="5-Point Star 101"/>
          <p:cNvSpPr/>
          <p:nvPr/>
        </p:nvSpPr>
        <p:spPr>
          <a:xfrm>
            <a:off x="2164862" y="2438532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3" name="5-Point Star 102"/>
          <p:cNvSpPr/>
          <p:nvPr/>
        </p:nvSpPr>
        <p:spPr>
          <a:xfrm>
            <a:off x="1028042" y="2914592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4" name="5-Point Star 103"/>
          <p:cNvSpPr/>
          <p:nvPr/>
        </p:nvSpPr>
        <p:spPr>
          <a:xfrm>
            <a:off x="1685544" y="3639846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5" name="5-Point Star 104"/>
          <p:cNvSpPr/>
          <p:nvPr/>
        </p:nvSpPr>
        <p:spPr>
          <a:xfrm>
            <a:off x="1416260" y="3220833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6" name="5-Point Star 105"/>
          <p:cNvSpPr/>
          <p:nvPr/>
        </p:nvSpPr>
        <p:spPr>
          <a:xfrm>
            <a:off x="2024043" y="3619535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7" name="4-Point Star 106"/>
          <p:cNvSpPr/>
          <p:nvPr/>
        </p:nvSpPr>
        <p:spPr>
          <a:xfrm>
            <a:off x="2160812" y="4407712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4-Point Star 107"/>
          <p:cNvSpPr/>
          <p:nvPr/>
        </p:nvSpPr>
        <p:spPr>
          <a:xfrm>
            <a:off x="2236145" y="2341018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4-Point Star 108"/>
          <p:cNvSpPr/>
          <p:nvPr/>
        </p:nvSpPr>
        <p:spPr>
          <a:xfrm>
            <a:off x="1640286" y="2280905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4-Point Star 109"/>
          <p:cNvSpPr/>
          <p:nvPr/>
        </p:nvSpPr>
        <p:spPr>
          <a:xfrm>
            <a:off x="885750" y="2560408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4-Point Star 110"/>
          <p:cNvSpPr/>
          <p:nvPr/>
        </p:nvSpPr>
        <p:spPr>
          <a:xfrm>
            <a:off x="2221167" y="3436024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4-Point Star 111"/>
          <p:cNvSpPr/>
          <p:nvPr/>
        </p:nvSpPr>
        <p:spPr>
          <a:xfrm>
            <a:off x="1129602" y="3734497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4-Point Star 112"/>
          <p:cNvSpPr/>
          <p:nvPr/>
        </p:nvSpPr>
        <p:spPr>
          <a:xfrm>
            <a:off x="1842261" y="2588714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4-Point Star 113"/>
          <p:cNvSpPr/>
          <p:nvPr/>
        </p:nvSpPr>
        <p:spPr>
          <a:xfrm>
            <a:off x="1855973" y="3995189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4-Point Star 114"/>
          <p:cNvSpPr/>
          <p:nvPr/>
        </p:nvSpPr>
        <p:spPr>
          <a:xfrm>
            <a:off x="1129602" y="2694246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078699" y="533400"/>
            <a:ext cx="2210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M5 Probe and Filter</a:t>
            </a:r>
          </a:p>
          <a:p>
            <a:pPr algn="ctr"/>
            <a:r>
              <a:rPr lang="en-US" dirty="0" smtClean="0"/>
              <a:t>“Too Hot”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60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500"/>
                            </p:stCondLst>
                            <p:childTnLst>
                              <p:par>
                                <p:cTn id="9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500"/>
                            </p:stCondLst>
                            <p:childTnLst>
                              <p:par>
                                <p:cTn id="10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084 0.00209 L -0.07084 0.00209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6000"/>
                            </p:stCondLst>
                            <p:childTnLst>
                              <p:par>
                                <p:cTn id="12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215 0.01111 L 0.13785 0.01111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8000"/>
                            </p:stCondLst>
                            <p:childTnLst>
                              <p:par>
                                <p:cTn id="12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861 0.01435 L 0.15139 0.01435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an 84"/>
          <p:cNvSpPr/>
          <p:nvPr/>
        </p:nvSpPr>
        <p:spPr>
          <a:xfrm>
            <a:off x="168105" y="438189"/>
            <a:ext cx="2743200" cy="5257800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Notched Right Arrow 75"/>
          <p:cNvSpPr/>
          <p:nvPr/>
        </p:nvSpPr>
        <p:spPr>
          <a:xfrm>
            <a:off x="2438400" y="2011860"/>
            <a:ext cx="4267200" cy="2382755"/>
          </a:xfrm>
          <a:prstGeom prst="notched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Can 74"/>
          <p:cNvSpPr/>
          <p:nvPr/>
        </p:nvSpPr>
        <p:spPr>
          <a:xfrm rot="16200000">
            <a:off x="5423441" y="2732592"/>
            <a:ext cx="3181750" cy="838202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5914910" y="3738283"/>
            <a:ext cx="581025" cy="669957"/>
            <a:chOff x="2667000" y="2114549"/>
            <a:chExt cx="933450" cy="1076325"/>
          </a:xfrm>
        </p:grpSpPr>
        <p:sp>
          <p:nvSpPr>
            <p:cNvPr id="9" name="4-Point Star 8"/>
            <p:cNvSpPr/>
            <p:nvPr/>
          </p:nvSpPr>
          <p:spPr>
            <a:xfrm>
              <a:off x="2686050" y="2847974"/>
              <a:ext cx="228600" cy="228600"/>
            </a:xfrm>
            <a:prstGeom prst="star4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2667000" y="2114549"/>
              <a:ext cx="933450" cy="1076325"/>
              <a:chOff x="819150" y="2362200"/>
              <a:chExt cx="933450" cy="1076325"/>
            </a:xfrm>
          </p:grpSpPr>
          <p:sp>
            <p:nvSpPr>
              <p:cNvPr id="4" name="4-Point Star 3"/>
              <p:cNvSpPr/>
              <p:nvPr/>
            </p:nvSpPr>
            <p:spPr>
              <a:xfrm>
                <a:off x="914400" y="23622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4-Point Star 4"/>
              <p:cNvSpPr/>
              <p:nvPr/>
            </p:nvSpPr>
            <p:spPr>
              <a:xfrm>
                <a:off x="1066800" y="25146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4-Point Star 5"/>
              <p:cNvSpPr/>
              <p:nvPr/>
            </p:nvSpPr>
            <p:spPr>
              <a:xfrm>
                <a:off x="1219200" y="26670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4-Point Star 6"/>
              <p:cNvSpPr/>
              <p:nvPr/>
            </p:nvSpPr>
            <p:spPr>
              <a:xfrm>
                <a:off x="1371600" y="28194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4-Point Star 7"/>
              <p:cNvSpPr/>
              <p:nvPr/>
            </p:nvSpPr>
            <p:spPr>
              <a:xfrm>
                <a:off x="1524000" y="29718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4-Point Star 9"/>
              <p:cNvSpPr/>
              <p:nvPr/>
            </p:nvSpPr>
            <p:spPr>
              <a:xfrm>
                <a:off x="1476375" y="3209925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4-Point Star 10"/>
              <p:cNvSpPr/>
              <p:nvPr/>
            </p:nvSpPr>
            <p:spPr>
              <a:xfrm>
                <a:off x="1285875" y="30480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4-Point Star 11"/>
              <p:cNvSpPr/>
              <p:nvPr/>
            </p:nvSpPr>
            <p:spPr>
              <a:xfrm>
                <a:off x="1162050" y="29337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4-Point Star 12"/>
              <p:cNvSpPr/>
              <p:nvPr/>
            </p:nvSpPr>
            <p:spPr>
              <a:xfrm>
                <a:off x="933450" y="280035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4-Point Star 13"/>
              <p:cNvSpPr/>
              <p:nvPr/>
            </p:nvSpPr>
            <p:spPr>
              <a:xfrm>
                <a:off x="819150" y="2600325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4" name="Group 43"/>
          <p:cNvGrpSpPr/>
          <p:nvPr/>
        </p:nvGrpSpPr>
        <p:grpSpPr>
          <a:xfrm>
            <a:off x="6185157" y="2143132"/>
            <a:ext cx="942975" cy="891164"/>
            <a:chOff x="4495802" y="3567112"/>
            <a:chExt cx="1733549" cy="1638300"/>
          </a:xfrm>
        </p:grpSpPr>
        <p:sp>
          <p:nvSpPr>
            <p:cNvPr id="29" name="6-Point Star 28"/>
            <p:cNvSpPr/>
            <p:nvPr/>
          </p:nvSpPr>
          <p:spPr>
            <a:xfrm>
              <a:off x="5343528" y="3595687"/>
              <a:ext cx="609600" cy="609600"/>
            </a:xfrm>
            <a:prstGeom prst="star6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4495802" y="3567112"/>
              <a:ext cx="1733549" cy="1638300"/>
              <a:chOff x="4191002" y="1671637"/>
              <a:chExt cx="1733549" cy="1638300"/>
            </a:xfrm>
          </p:grpSpPr>
          <p:sp>
            <p:nvSpPr>
              <p:cNvPr id="33" name="6-Point Star 32"/>
              <p:cNvSpPr/>
              <p:nvPr/>
            </p:nvSpPr>
            <p:spPr>
              <a:xfrm>
                <a:off x="5314951" y="2533649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6-Point Star 25"/>
              <p:cNvSpPr/>
              <p:nvPr/>
            </p:nvSpPr>
            <p:spPr>
              <a:xfrm>
                <a:off x="4191002" y="17859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6-Point Star 26"/>
              <p:cNvSpPr/>
              <p:nvPr/>
            </p:nvSpPr>
            <p:spPr>
              <a:xfrm>
                <a:off x="4343402" y="188118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6-Point Star 27"/>
              <p:cNvSpPr/>
              <p:nvPr/>
            </p:nvSpPr>
            <p:spPr>
              <a:xfrm>
                <a:off x="4495802" y="20907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6-Point Star 29"/>
              <p:cNvSpPr/>
              <p:nvPr/>
            </p:nvSpPr>
            <p:spPr>
              <a:xfrm>
                <a:off x="4800602" y="23955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6-Point Star 30"/>
              <p:cNvSpPr/>
              <p:nvPr/>
            </p:nvSpPr>
            <p:spPr>
              <a:xfrm>
                <a:off x="4953002" y="25479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6-Point Star 31"/>
              <p:cNvSpPr/>
              <p:nvPr/>
            </p:nvSpPr>
            <p:spPr>
              <a:xfrm>
                <a:off x="5105402" y="27003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6-Point Star 33"/>
              <p:cNvSpPr/>
              <p:nvPr/>
            </p:nvSpPr>
            <p:spPr>
              <a:xfrm>
                <a:off x="5010152" y="22812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6-Point Star 34"/>
              <p:cNvSpPr/>
              <p:nvPr/>
            </p:nvSpPr>
            <p:spPr>
              <a:xfrm>
                <a:off x="4705352" y="19383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6-Point Star 35"/>
              <p:cNvSpPr/>
              <p:nvPr/>
            </p:nvSpPr>
            <p:spPr>
              <a:xfrm>
                <a:off x="4524377" y="1671637"/>
                <a:ext cx="609600" cy="609600"/>
              </a:xfrm>
              <a:prstGeom prst="star6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2" name="Group 41"/>
          <p:cNvGrpSpPr/>
          <p:nvPr/>
        </p:nvGrpSpPr>
        <p:grpSpPr>
          <a:xfrm>
            <a:off x="5829308" y="2930320"/>
            <a:ext cx="1066800" cy="1094154"/>
            <a:chOff x="2343150" y="3062287"/>
            <a:chExt cx="1485900" cy="1524000"/>
          </a:xfrm>
        </p:grpSpPr>
        <p:grpSp>
          <p:nvGrpSpPr>
            <p:cNvPr id="38" name="Group 37"/>
            <p:cNvGrpSpPr/>
            <p:nvPr/>
          </p:nvGrpSpPr>
          <p:grpSpPr>
            <a:xfrm>
              <a:off x="2486025" y="3062287"/>
              <a:ext cx="1343025" cy="1524000"/>
              <a:chOff x="3048000" y="2133600"/>
              <a:chExt cx="1343025" cy="1524000"/>
            </a:xfrm>
          </p:grpSpPr>
          <p:sp>
            <p:nvSpPr>
              <p:cNvPr id="16" name="5-Point Star 15"/>
              <p:cNvSpPr/>
              <p:nvPr/>
            </p:nvSpPr>
            <p:spPr>
              <a:xfrm>
                <a:off x="3048000" y="25146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7" name="5-Point Star 16"/>
              <p:cNvSpPr/>
              <p:nvPr/>
            </p:nvSpPr>
            <p:spPr>
              <a:xfrm>
                <a:off x="3200400" y="26670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8" name="5-Point Star 17"/>
              <p:cNvSpPr/>
              <p:nvPr/>
            </p:nvSpPr>
            <p:spPr>
              <a:xfrm>
                <a:off x="3352800" y="28194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5-Point Star 18"/>
              <p:cNvSpPr/>
              <p:nvPr/>
            </p:nvSpPr>
            <p:spPr>
              <a:xfrm>
                <a:off x="3505200" y="29718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5-Point Star 19"/>
              <p:cNvSpPr/>
              <p:nvPr/>
            </p:nvSpPr>
            <p:spPr>
              <a:xfrm>
                <a:off x="3657600" y="31242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5-Point Star 20"/>
              <p:cNvSpPr/>
              <p:nvPr/>
            </p:nvSpPr>
            <p:spPr>
              <a:xfrm>
                <a:off x="4010025" y="30480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2" name="5-Point Star 21"/>
              <p:cNvSpPr/>
              <p:nvPr/>
            </p:nvSpPr>
            <p:spPr>
              <a:xfrm>
                <a:off x="3810000" y="28575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5-Point Star 22"/>
              <p:cNvSpPr/>
              <p:nvPr/>
            </p:nvSpPr>
            <p:spPr>
              <a:xfrm>
                <a:off x="3590925" y="25908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5-Point Star 23"/>
              <p:cNvSpPr/>
              <p:nvPr/>
            </p:nvSpPr>
            <p:spPr>
              <a:xfrm>
                <a:off x="3390900" y="23241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5" name="5-Point Star 24"/>
              <p:cNvSpPr/>
              <p:nvPr/>
            </p:nvSpPr>
            <p:spPr>
              <a:xfrm>
                <a:off x="3124200" y="2133600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41" name="5-Point Star 40"/>
            <p:cNvSpPr/>
            <p:nvPr/>
          </p:nvSpPr>
          <p:spPr>
            <a:xfrm>
              <a:off x="2343150" y="3157537"/>
              <a:ext cx="381000" cy="533400"/>
            </a:xfrm>
            <a:prstGeom prst="star5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173233" y="2440493"/>
            <a:ext cx="1066800" cy="1210407"/>
            <a:chOff x="4086229" y="2324100"/>
            <a:chExt cx="1485900" cy="1685924"/>
          </a:xfrm>
        </p:grpSpPr>
        <p:sp>
          <p:nvSpPr>
            <p:cNvPr id="15" name="5-Point Star 14"/>
            <p:cNvSpPr/>
            <p:nvPr/>
          </p:nvSpPr>
          <p:spPr>
            <a:xfrm>
              <a:off x="4229104" y="3305174"/>
              <a:ext cx="381000" cy="533400"/>
            </a:xfrm>
            <a:prstGeom prst="star5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45" name="5-Point Star 44"/>
            <p:cNvSpPr/>
            <p:nvPr/>
          </p:nvSpPr>
          <p:spPr>
            <a:xfrm>
              <a:off x="4457704" y="3476624"/>
              <a:ext cx="381000" cy="533400"/>
            </a:xfrm>
            <a:prstGeom prst="star5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4086229" y="2324100"/>
              <a:ext cx="1485900" cy="1524000"/>
              <a:chOff x="2343150" y="3062287"/>
              <a:chExt cx="1485900" cy="1524000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2486025" y="3062287"/>
                <a:ext cx="1343025" cy="1524000"/>
                <a:chOff x="3048000" y="2133600"/>
                <a:chExt cx="1343025" cy="1524000"/>
              </a:xfrm>
            </p:grpSpPr>
            <p:sp>
              <p:nvSpPr>
                <p:cNvPr id="49" name="5-Point Star 48"/>
                <p:cNvSpPr/>
                <p:nvPr/>
              </p:nvSpPr>
              <p:spPr>
                <a:xfrm>
                  <a:off x="3048000" y="25146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0" name="5-Point Star 49"/>
                <p:cNvSpPr/>
                <p:nvPr/>
              </p:nvSpPr>
              <p:spPr>
                <a:xfrm>
                  <a:off x="3200400" y="26670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1" name="5-Point Star 50"/>
                <p:cNvSpPr/>
                <p:nvPr/>
              </p:nvSpPr>
              <p:spPr>
                <a:xfrm>
                  <a:off x="3352800" y="28194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2" name="5-Point Star 51"/>
                <p:cNvSpPr/>
                <p:nvPr/>
              </p:nvSpPr>
              <p:spPr>
                <a:xfrm>
                  <a:off x="3505200" y="29718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3" name="5-Point Star 52"/>
                <p:cNvSpPr/>
                <p:nvPr/>
              </p:nvSpPr>
              <p:spPr>
                <a:xfrm>
                  <a:off x="3657600" y="31242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4" name="5-Point Star 53"/>
                <p:cNvSpPr/>
                <p:nvPr/>
              </p:nvSpPr>
              <p:spPr>
                <a:xfrm>
                  <a:off x="4010025" y="30480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5" name="5-Point Star 54"/>
                <p:cNvSpPr/>
                <p:nvPr/>
              </p:nvSpPr>
              <p:spPr>
                <a:xfrm>
                  <a:off x="3810000" y="28575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6" name="5-Point Star 55"/>
                <p:cNvSpPr/>
                <p:nvPr/>
              </p:nvSpPr>
              <p:spPr>
                <a:xfrm>
                  <a:off x="3590925" y="25908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7" name="5-Point Star 56"/>
                <p:cNvSpPr/>
                <p:nvPr/>
              </p:nvSpPr>
              <p:spPr>
                <a:xfrm>
                  <a:off x="3390900" y="23241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8" name="5-Point Star 57"/>
                <p:cNvSpPr/>
                <p:nvPr/>
              </p:nvSpPr>
              <p:spPr>
                <a:xfrm>
                  <a:off x="3124200" y="2133600"/>
                  <a:ext cx="381000" cy="533400"/>
                </a:xfrm>
                <a:prstGeom prst="star5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48" name="5-Point Star 47"/>
              <p:cNvSpPr/>
              <p:nvPr/>
            </p:nvSpPr>
            <p:spPr>
              <a:xfrm>
                <a:off x="2343150" y="3157537"/>
                <a:ext cx="381000" cy="533400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61" name="Group 60"/>
          <p:cNvGrpSpPr/>
          <p:nvPr/>
        </p:nvGrpSpPr>
        <p:grpSpPr>
          <a:xfrm>
            <a:off x="5870583" y="1638973"/>
            <a:ext cx="581025" cy="669957"/>
            <a:chOff x="2667000" y="2114549"/>
            <a:chExt cx="933450" cy="1076325"/>
          </a:xfrm>
        </p:grpSpPr>
        <p:sp>
          <p:nvSpPr>
            <p:cNvPr id="62" name="4-Point Star 61"/>
            <p:cNvSpPr/>
            <p:nvPr/>
          </p:nvSpPr>
          <p:spPr>
            <a:xfrm>
              <a:off x="2686050" y="2847974"/>
              <a:ext cx="228600" cy="228600"/>
            </a:xfrm>
            <a:prstGeom prst="star4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2667000" y="2114549"/>
              <a:ext cx="933450" cy="1076325"/>
              <a:chOff x="819150" y="2362200"/>
              <a:chExt cx="933450" cy="1076325"/>
            </a:xfrm>
          </p:grpSpPr>
          <p:sp>
            <p:nvSpPr>
              <p:cNvPr id="64" name="4-Point Star 63"/>
              <p:cNvSpPr/>
              <p:nvPr/>
            </p:nvSpPr>
            <p:spPr>
              <a:xfrm>
                <a:off x="914400" y="23622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4-Point Star 64"/>
              <p:cNvSpPr/>
              <p:nvPr/>
            </p:nvSpPr>
            <p:spPr>
              <a:xfrm>
                <a:off x="1066800" y="25146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4-Point Star 65"/>
              <p:cNvSpPr/>
              <p:nvPr/>
            </p:nvSpPr>
            <p:spPr>
              <a:xfrm>
                <a:off x="1219200" y="26670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4-Point Star 66"/>
              <p:cNvSpPr/>
              <p:nvPr/>
            </p:nvSpPr>
            <p:spPr>
              <a:xfrm>
                <a:off x="1371600" y="28194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4-Point Star 67"/>
              <p:cNvSpPr/>
              <p:nvPr/>
            </p:nvSpPr>
            <p:spPr>
              <a:xfrm>
                <a:off x="1524000" y="29718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4-Point Star 68"/>
              <p:cNvSpPr/>
              <p:nvPr/>
            </p:nvSpPr>
            <p:spPr>
              <a:xfrm>
                <a:off x="1476375" y="3209925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4-Point Star 69"/>
              <p:cNvSpPr/>
              <p:nvPr/>
            </p:nvSpPr>
            <p:spPr>
              <a:xfrm>
                <a:off x="1285875" y="30480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4-Point Star 70"/>
              <p:cNvSpPr/>
              <p:nvPr/>
            </p:nvSpPr>
            <p:spPr>
              <a:xfrm>
                <a:off x="1162050" y="29337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4-Point Star 71"/>
              <p:cNvSpPr/>
              <p:nvPr/>
            </p:nvSpPr>
            <p:spPr>
              <a:xfrm>
                <a:off x="933450" y="280035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4-Point Star 72"/>
              <p:cNvSpPr/>
              <p:nvPr/>
            </p:nvSpPr>
            <p:spPr>
              <a:xfrm>
                <a:off x="819150" y="2600325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7" name="TextBox 76"/>
          <p:cNvSpPr txBox="1"/>
          <p:nvPr/>
        </p:nvSpPr>
        <p:spPr>
          <a:xfrm>
            <a:off x="3048000" y="4024474"/>
            <a:ext cx="20613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5 Probe </a:t>
            </a:r>
          </a:p>
          <a:p>
            <a:r>
              <a:rPr lang="en-US" dirty="0"/>
              <a:t>&lt;</a:t>
            </a:r>
            <a:r>
              <a:rPr lang="en-US" dirty="0" smtClean="0"/>
              <a:t> 250 </a:t>
            </a:r>
            <a:r>
              <a:rPr lang="en-US" dirty="0"/>
              <a:t>⁰ </a:t>
            </a:r>
            <a:r>
              <a:rPr lang="en-US" dirty="0" smtClean="0"/>
              <a:t>F (+/-25</a:t>
            </a:r>
            <a:r>
              <a:rPr lang="en-US" dirty="0" smtClean="0">
                <a:latin typeface="Calibri"/>
              </a:rPr>
              <a:t>⁰F)</a:t>
            </a:r>
          </a:p>
          <a:p>
            <a:r>
              <a:rPr lang="en-US" dirty="0" smtClean="0">
                <a:latin typeface="Calibri"/>
              </a:rPr>
              <a:t>Sample is extracted </a:t>
            </a:r>
          </a:p>
          <a:p>
            <a:r>
              <a:rPr lang="en-US" dirty="0" smtClean="0">
                <a:latin typeface="Calibri"/>
              </a:rPr>
              <a:t>“</a:t>
            </a:r>
            <a:r>
              <a:rPr lang="en-US" dirty="0" err="1" smtClean="0">
                <a:latin typeface="Calibri"/>
              </a:rPr>
              <a:t>isokinetically</a:t>
            </a:r>
            <a:r>
              <a:rPr lang="en-US" dirty="0" smtClean="0">
                <a:latin typeface="Calibri"/>
              </a:rPr>
              <a:t>”</a:t>
            </a:r>
            <a:endParaRPr lang="en-US" dirty="0"/>
          </a:p>
        </p:txBody>
      </p:sp>
      <p:sp>
        <p:nvSpPr>
          <p:cNvPr id="39" name="Right Arrow 38"/>
          <p:cNvSpPr/>
          <p:nvPr/>
        </p:nvSpPr>
        <p:spPr>
          <a:xfrm>
            <a:off x="7543800" y="3014924"/>
            <a:ext cx="1447800" cy="19193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3689804" y="3425232"/>
            <a:ext cx="4084188" cy="347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V="1">
            <a:off x="3177046" y="3548673"/>
            <a:ext cx="4596946" cy="1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318174" y="4852511"/>
            <a:ext cx="3076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Filterable Particulate Matter</a:t>
            </a:r>
          </a:p>
          <a:p>
            <a:pPr algn="ctr"/>
            <a:r>
              <a:rPr lang="en-US" dirty="0" smtClean="0"/>
              <a:t>Out of Stack Filter at &lt; 250F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7523847" y="1634574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Gases and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PM &lt;0.3 µ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685800" y="2725107"/>
            <a:ext cx="0" cy="103817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914400" y="3632630"/>
            <a:ext cx="0" cy="103817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1295400" y="4093244"/>
            <a:ext cx="0" cy="103817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6-Point Star 88"/>
          <p:cNvSpPr/>
          <p:nvPr/>
        </p:nvSpPr>
        <p:spPr>
          <a:xfrm>
            <a:off x="2501863" y="2872430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6-Point Star 93"/>
          <p:cNvSpPr/>
          <p:nvPr/>
        </p:nvSpPr>
        <p:spPr>
          <a:xfrm>
            <a:off x="1301580" y="2437143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6-Point Star 94"/>
          <p:cNvSpPr/>
          <p:nvPr/>
        </p:nvSpPr>
        <p:spPr>
          <a:xfrm>
            <a:off x="1129602" y="3292584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6-Point Star 95"/>
          <p:cNvSpPr/>
          <p:nvPr/>
        </p:nvSpPr>
        <p:spPr>
          <a:xfrm>
            <a:off x="1752600" y="2832907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6-Point Star 96"/>
          <p:cNvSpPr/>
          <p:nvPr/>
        </p:nvSpPr>
        <p:spPr>
          <a:xfrm>
            <a:off x="1747609" y="3529039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6-Point Star 97"/>
          <p:cNvSpPr/>
          <p:nvPr/>
        </p:nvSpPr>
        <p:spPr>
          <a:xfrm>
            <a:off x="2126515" y="3135713"/>
            <a:ext cx="331596" cy="3315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5-Point Star 98"/>
          <p:cNvSpPr/>
          <p:nvPr/>
        </p:nvSpPr>
        <p:spPr>
          <a:xfrm>
            <a:off x="1871643" y="3467135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0" name="5-Point Star 99"/>
          <p:cNvSpPr/>
          <p:nvPr/>
        </p:nvSpPr>
        <p:spPr>
          <a:xfrm>
            <a:off x="1539705" y="4024758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1" name="5-Point Star 100"/>
          <p:cNvSpPr/>
          <p:nvPr/>
        </p:nvSpPr>
        <p:spPr>
          <a:xfrm>
            <a:off x="1574663" y="2943625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2" name="5-Point Star 101"/>
          <p:cNvSpPr/>
          <p:nvPr/>
        </p:nvSpPr>
        <p:spPr>
          <a:xfrm>
            <a:off x="2164862" y="2438532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3" name="5-Point Star 102"/>
          <p:cNvSpPr/>
          <p:nvPr/>
        </p:nvSpPr>
        <p:spPr>
          <a:xfrm>
            <a:off x="1028042" y="2914592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4" name="5-Point Star 103"/>
          <p:cNvSpPr/>
          <p:nvPr/>
        </p:nvSpPr>
        <p:spPr>
          <a:xfrm>
            <a:off x="1685544" y="3639846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5" name="5-Point Star 104"/>
          <p:cNvSpPr/>
          <p:nvPr/>
        </p:nvSpPr>
        <p:spPr>
          <a:xfrm>
            <a:off x="1416260" y="3220833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6" name="5-Point Star 105"/>
          <p:cNvSpPr/>
          <p:nvPr/>
        </p:nvSpPr>
        <p:spPr>
          <a:xfrm>
            <a:off x="2024043" y="3619535"/>
            <a:ext cx="273538" cy="38295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7" name="4-Point Star 106"/>
          <p:cNvSpPr/>
          <p:nvPr/>
        </p:nvSpPr>
        <p:spPr>
          <a:xfrm>
            <a:off x="2160812" y="4407712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4-Point Star 107"/>
          <p:cNvSpPr/>
          <p:nvPr/>
        </p:nvSpPr>
        <p:spPr>
          <a:xfrm>
            <a:off x="2236145" y="2341018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4-Point Star 108"/>
          <p:cNvSpPr/>
          <p:nvPr/>
        </p:nvSpPr>
        <p:spPr>
          <a:xfrm>
            <a:off x="1640286" y="2280905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4-Point Star 109"/>
          <p:cNvSpPr/>
          <p:nvPr/>
        </p:nvSpPr>
        <p:spPr>
          <a:xfrm>
            <a:off x="885750" y="2560408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4-Point Star 110"/>
          <p:cNvSpPr/>
          <p:nvPr/>
        </p:nvSpPr>
        <p:spPr>
          <a:xfrm>
            <a:off x="2221167" y="3436024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4-Point Star 111"/>
          <p:cNvSpPr/>
          <p:nvPr/>
        </p:nvSpPr>
        <p:spPr>
          <a:xfrm>
            <a:off x="1129602" y="3734497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4-Point Star 112"/>
          <p:cNvSpPr/>
          <p:nvPr/>
        </p:nvSpPr>
        <p:spPr>
          <a:xfrm>
            <a:off x="1842261" y="2588714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4-Point Star 113"/>
          <p:cNvSpPr/>
          <p:nvPr/>
        </p:nvSpPr>
        <p:spPr>
          <a:xfrm>
            <a:off x="1855973" y="3995189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4-Point Star 114"/>
          <p:cNvSpPr/>
          <p:nvPr/>
        </p:nvSpPr>
        <p:spPr>
          <a:xfrm>
            <a:off x="1129602" y="2694246"/>
            <a:ext cx="142292" cy="1422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078699" y="533400"/>
            <a:ext cx="2210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M5 Probe and Filter</a:t>
            </a:r>
          </a:p>
          <a:p>
            <a:pPr algn="ctr"/>
            <a:r>
              <a:rPr lang="en-US" dirty="0" smtClean="0"/>
              <a:t>“Too Cold” </a:t>
            </a:r>
            <a:endParaRPr lang="en-US" dirty="0"/>
          </a:p>
        </p:txBody>
      </p:sp>
      <p:grpSp>
        <p:nvGrpSpPr>
          <p:cNvPr id="116" name="Group 115"/>
          <p:cNvGrpSpPr/>
          <p:nvPr/>
        </p:nvGrpSpPr>
        <p:grpSpPr>
          <a:xfrm>
            <a:off x="5832849" y="2497928"/>
            <a:ext cx="581025" cy="669957"/>
            <a:chOff x="2667000" y="2114549"/>
            <a:chExt cx="933450" cy="1076325"/>
          </a:xfrm>
        </p:grpSpPr>
        <p:sp>
          <p:nvSpPr>
            <p:cNvPr id="117" name="4-Point Star 116"/>
            <p:cNvSpPr/>
            <p:nvPr/>
          </p:nvSpPr>
          <p:spPr>
            <a:xfrm>
              <a:off x="2686050" y="2847974"/>
              <a:ext cx="228600" cy="228600"/>
            </a:xfrm>
            <a:prstGeom prst="star4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8" name="Group 117"/>
            <p:cNvGrpSpPr/>
            <p:nvPr/>
          </p:nvGrpSpPr>
          <p:grpSpPr>
            <a:xfrm>
              <a:off x="2667000" y="2114549"/>
              <a:ext cx="933450" cy="1076325"/>
              <a:chOff x="819150" y="2362200"/>
              <a:chExt cx="933450" cy="1076325"/>
            </a:xfrm>
          </p:grpSpPr>
          <p:sp>
            <p:nvSpPr>
              <p:cNvPr id="119" name="4-Point Star 118"/>
              <p:cNvSpPr/>
              <p:nvPr/>
            </p:nvSpPr>
            <p:spPr>
              <a:xfrm>
                <a:off x="914400" y="23622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4-Point Star 119"/>
              <p:cNvSpPr/>
              <p:nvPr/>
            </p:nvSpPr>
            <p:spPr>
              <a:xfrm>
                <a:off x="1066800" y="25146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4-Point Star 120"/>
              <p:cNvSpPr/>
              <p:nvPr/>
            </p:nvSpPr>
            <p:spPr>
              <a:xfrm>
                <a:off x="1219200" y="26670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4-Point Star 121"/>
              <p:cNvSpPr/>
              <p:nvPr/>
            </p:nvSpPr>
            <p:spPr>
              <a:xfrm>
                <a:off x="1371600" y="28194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4-Point Star 122"/>
              <p:cNvSpPr/>
              <p:nvPr/>
            </p:nvSpPr>
            <p:spPr>
              <a:xfrm>
                <a:off x="1524000" y="29718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4-Point Star 123"/>
              <p:cNvSpPr/>
              <p:nvPr/>
            </p:nvSpPr>
            <p:spPr>
              <a:xfrm>
                <a:off x="1476375" y="3209925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4-Point Star 124"/>
              <p:cNvSpPr/>
              <p:nvPr/>
            </p:nvSpPr>
            <p:spPr>
              <a:xfrm>
                <a:off x="1285875" y="30480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4-Point Star 125"/>
              <p:cNvSpPr/>
              <p:nvPr/>
            </p:nvSpPr>
            <p:spPr>
              <a:xfrm>
                <a:off x="1162050" y="29337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4-Point Star 126"/>
              <p:cNvSpPr/>
              <p:nvPr/>
            </p:nvSpPr>
            <p:spPr>
              <a:xfrm>
                <a:off x="933450" y="280035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4-Point Star 127"/>
              <p:cNvSpPr/>
              <p:nvPr/>
            </p:nvSpPr>
            <p:spPr>
              <a:xfrm>
                <a:off x="819150" y="2600325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9" name="Group 128"/>
          <p:cNvGrpSpPr/>
          <p:nvPr/>
        </p:nvGrpSpPr>
        <p:grpSpPr>
          <a:xfrm>
            <a:off x="6381310" y="3832997"/>
            <a:ext cx="581025" cy="669957"/>
            <a:chOff x="2667000" y="2114549"/>
            <a:chExt cx="933450" cy="1076325"/>
          </a:xfrm>
        </p:grpSpPr>
        <p:sp>
          <p:nvSpPr>
            <p:cNvPr id="130" name="4-Point Star 129"/>
            <p:cNvSpPr/>
            <p:nvPr/>
          </p:nvSpPr>
          <p:spPr>
            <a:xfrm>
              <a:off x="2686050" y="2847974"/>
              <a:ext cx="228600" cy="228600"/>
            </a:xfrm>
            <a:prstGeom prst="star4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1" name="Group 130"/>
            <p:cNvGrpSpPr/>
            <p:nvPr/>
          </p:nvGrpSpPr>
          <p:grpSpPr>
            <a:xfrm>
              <a:off x="2667000" y="2114549"/>
              <a:ext cx="933450" cy="1076325"/>
              <a:chOff x="819150" y="2362200"/>
              <a:chExt cx="933450" cy="1076325"/>
            </a:xfrm>
          </p:grpSpPr>
          <p:sp>
            <p:nvSpPr>
              <p:cNvPr id="132" name="4-Point Star 131"/>
              <p:cNvSpPr/>
              <p:nvPr/>
            </p:nvSpPr>
            <p:spPr>
              <a:xfrm>
                <a:off x="914400" y="23622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4-Point Star 132"/>
              <p:cNvSpPr/>
              <p:nvPr/>
            </p:nvSpPr>
            <p:spPr>
              <a:xfrm>
                <a:off x="1066800" y="25146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4-Point Star 133"/>
              <p:cNvSpPr/>
              <p:nvPr/>
            </p:nvSpPr>
            <p:spPr>
              <a:xfrm>
                <a:off x="1219200" y="26670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4-Point Star 134"/>
              <p:cNvSpPr/>
              <p:nvPr/>
            </p:nvSpPr>
            <p:spPr>
              <a:xfrm>
                <a:off x="1371600" y="28194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4-Point Star 135"/>
              <p:cNvSpPr/>
              <p:nvPr/>
            </p:nvSpPr>
            <p:spPr>
              <a:xfrm>
                <a:off x="1524000" y="29718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4-Point Star 136"/>
              <p:cNvSpPr/>
              <p:nvPr/>
            </p:nvSpPr>
            <p:spPr>
              <a:xfrm>
                <a:off x="1476375" y="3209925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4-Point Star 137"/>
              <p:cNvSpPr/>
              <p:nvPr/>
            </p:nvSpPr>
            <p:spPr>
              <a:xfrm>
                <a:off x="1285875" y="30480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4-Point Star 138"/>
              <p:cNvSpPr/>
              <p:nvPr/>
            </p:nvSpPr>
            <p:spPr>
              <a:xfrm>
                <a:off x="1162050" y="293370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4-Point Star 139"/>
              <p:cNvSpPr/>
              <p:nvPr/>
            </p:nvSpPr>
            <p:spPr>
              <a:xfrm>
                <a:off x="933450" y="2800350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4-Point Star 140"/>
              <p:cNvSpPr/>
              <p:nvPr/>
            </p:nvSpPr>
            <p:spPr>
              <a:xfrm>
                <a:off x="819150" y="2600325"/>
                <a:ext cx="228600" cy="22860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643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500"/>
                            </p:stCondLst>
                            <p:childTnLst>
                              <p:par>
                                <p:cTn id="9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500"/>
                            </p:stCondLst>
                            <p:childTnLst>
                              <p:par>
                                <p:cTn id="10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084 0.00209 L -0.07084 0.00209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6000"/>
                            </p:stCondLst>
                            <p:childTnLst>
                              <p:par>
                                <p:cTn id="12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215 0.01111 L 0.13785 0.01111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8000"/>
                            </p:stCondLst>
                            <p:childTnLst>
                              <p:par>
                                <p:cTn id="12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861 0.01435 L 0.15139 0.01435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6670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Look at PM Filter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and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Probe Wash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3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AB8EFD-8865-447C-B5E8-BF04AE2CE4E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0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667000"/>
            <a:ext cx="7924800" cy="3048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Most important is to read report to determine if  results are in compliance.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 not let testers submit directly to agency without review!</a:t>
            </a:r>
          </a:p>
          <a:p>
            <a:r>
              <a:rPr lang="en-US" dirty="0" smtClean="0"/>
              <a:t>Look at results summary and ensure it matches data in the appendices.</a:t>
            </a:r>
          </a:p>
          <a:p>
            <a:r>
              <a:rPr lang="en-US" dirty="0" smtClean="0"/>
              <a:t>Conduct a sample results calculations check for one of the runs.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IV: Data &amp; Report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93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09800"/>
            <a:ext cx="79248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Ensure testers have not misstated any operating condition.</a:t>
            </a:r>
          </a:p>
          <a:p>
            <a:r>
              <a:rPr lang="en-US" dirty="0" smtClean="0"/>
              <a:t>Ensure there are no “cut and paste” errors.  (i.e.,, naming the wrong plant)</a:t>
            </a:r>
          </a:p>
          <a:p>
            <a:r>
              <a:rPr lang="en-US" dirty="0" smtClean="0"/>
              <a:t>Ensure process data have been included in the appendices of the report.  </a:t>
            </a:r>
          </a:p>
          <a:p>
            <a:r>
              <a:rPr lang="en-US" dirty="0" smtClean="0"/>
              <a:t>Ensure data make sense with respect to past emissions test reports.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IV: Data &amp; Report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1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362200"/>
            <a:ext cx="7408333" cy="380153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Phase I</a:t>
            </a:r>
          </a:p>
          <a:p>
            <a:pPr lvl="1"/>
            <a:r>
              <a:rPr lang="en-US" sz="2800" dirty="0" smtClean="0"/>
              <a:t>Facility Preparations</a:t>
            </a:r>
          </a:p>
          <a:p>
            <a:r>
              <a:rPr lang="en-US" sz="2800" dirty="0" smtClean="0"/>
              <a:t>Phase II</a:t>
            </a:r>
          </a:p>
          <a:p>
            <a:pPr lvl="1"/>
            <a:r>
              <a:rPr lang="en-US" sz="2800" dirty="0" smtClean="0"/>
              <a:t>Tester Preparations</a:t>
            </a:r>
          </a:p>
          <a:p>
            <a:r>
              <a:rPr lang="en-US" sz="2800" dirty="0" smtClean="0"/>
              <a:t>Phase III</a:t>
            </a:r>
          </a:p>
          <a:p>
            <a:pPr lvl="1"/>
            <a:r>
              <a:rPr lang="en-US" sz="2800" dirty="0" smtClean="0"/>
              <a:t>Emissions Testing</a:t>
            </a:r>
          </a:p>
          <a:p>
            <a:r>
              <a:rPr lang="en-US" sz="2800" dirty="0" smtClean="0"/>
              <a:t>Phase IV</a:t>
            </a:r>
          </a:p>
          <a:p>
            <a:pPr lvl="1"/>
            <a:r>
              <a:rPr lang="en-US" sz="2800" dirty="0" smtClean="0"/>
              <a:t>Data Evaluation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Phased</a:t>
            </a:r>
            <a:r>
              <a:rPr lang="en-US" baseline="0" dirty="0" smtClean="0"/>
              <a:t>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5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209800"/>
            <a:ext cx="8382000" cy="4267200"/>
          </a:xfrm>
        </p:spPr>
        <p:txBody>
          <a:bodyPr/>
          <a:lstStyle/>
          <a:p>
            <a:r>
              <a:rPr lang="en-US" dirty="0" smtClean="0"/>
              <a:t>Creation of team</a:t>
            </a:r>
            <a:r>
              <a:rPr lang="en-US" baseline="0" dirty="0" smtClean="0"/>
              <a:t> – plant manager, engineers, environmental, and kiln operators</a:t>
            </a:r>
          </a:p>
          <a:p>
            <a:r>
              <a:rPr lang="en-US" dirty="0" smtClean="0"/>
              <a:t>Establishing “representative test conditions”</a:t>
            </a:r>
            <a:endParaRPr lang="en-US" baseline="0" dirty="0" smtClean="0"/>
          </a:p>
          <a:p>
            <a:r>
              <a:rPr lang="en-US" dirty="0" smtClean="0"/>
              <a:t>Evaluate previous testing data</a:t>
            </a:r>
          </a:p>
          <a:p>
            <a:r>
              <a:rPr lang="en-US" dirty="0" smtClean="0"/>
              <a:t>Ensure COM operating properly – 3-6 months before test</a:t>
            </a:r>
          </a:p>
          <a:p>
            <a:r>
              <a:rPr lang="en-US" dirty="0" smtClean="0"/>
              <a:t>Evaluate COM data graphically </a:t>
            </a:r>
          </a:p>
          <a:p>
            <a:pPr lvl="1"/>
            <a:r>
              <a:rPr lang="en-US" dirty="0" smtClean="0"/>
              <a:t>Look for trends</a:t>
            </a:r>
          </a:p>
          <a:p>
            <a:pPr lvl="1"/>
            <a:r>
              <a:rPr lang="en-US" dirty="0" smtClean="0"/>
              <a:t>High or shifting baselines</a:t>
            </a:r>
          </a:p>
          <a:p>
            <a:pPr lvl="1"/>
            <a:r>
              <a:rPr lang="en-US" dirty="0" smtClean="0"/>
              <a:t>Bandwidth of data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I: Facility Prep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2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133600"/>
            <a:ext cx="7408333" cy="4038600"/>
          </a:xfrm>
        </p:spPr>
        <p:txBody>
          <a:bodyPr>
            <a:normAutofit/>
          </a:bodyPr>
          <a:lstStyle/>
          <a:p>
            <a:r>
              <a:rPr lang="en-US" dirty="0" smtClean="0"/>
              <a:t>Coordinate with Testers</a:t>
            </a:r>
          </a:p>
          <a:p>
            <a:pPr lvl="1"/>
            <a:r>
              <a:rPr lang="en-US" sz="2400" dirty="0" smtClean="0"/>
              <a:t>Additional QA</a:t>
            </a:r>
          </a:p>
          <a:p>
            <a:pPr lvl="2"/>
            <a:r>
              <a:rPr lang="en-US" sz="2400" dirty="0" err="1" smtClean="0"/>
              <a:t>Flowrate</a:t>
            </a:r>
            <a:endParaRPr lang="en-US" sz="2400" dirty="0" smtClean="0"/>
          </a:p>
          <a:p>
            <a:pPr lvl="2"/>
            <a:r>
              <a:rPr lang="en-US" sz="2400" dirty="0" smtClean="0"/>
              <a:t>PM Collection</a:t>
            </a:r>
          </a:p>
          <a:p>
            <a:pPr lvl="2"/>
            <a:r>
              <a:rPr lang="en-US" sz="2400" dirty="0" smtClean="0"/>
              <a:t>PM Sample Recovery</a:t>
            </a:r>
          </a:p>
          <a:p>
            <a:pPr lvl="2"/>
            <a:r>
              <a:rPr lang="en-US" sz="2400" dirty="0" smtClean="0"/>
              <a:t>Blanks</a:t>
            </a:r>
          </a:p>
          <a:p>
            <a:pPr rtl="0" eaLnBrk="1" latinLnBrk="0" hangingPunct="1"/>
            <a:r>
              <a:rPr lang="en-US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Expectations regarding set-up day</a:t>
            </a:r>
            <a:endParaRPr lang="en-US" dirty="0" smtClean="0">
              <a:effectLst/>
            </a:endParaRPr>
          </a:p>
          <a:p>
            <a:pPr lvl="1" rtl="0" eaLnBrk="1" latinLnBrk="0" hangingPunct="1"/>
            <a:r>
              <a:rPr lang="en-US" sz="240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endParaRPr lang="en-US" sz="2400" dirty="0" smtClean="0">
              <a:effectLst/>
            </a:endParaRPr>
          </a:p>
          <a:p>
            <a:pPr lvl="1" rtl="0" eaLnBrk="1" latinLnBrk="0" hangingPunct="1"/>
            <a:r>
              <a:rPr lang="en-US" sz="240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Preliminary</a:t>
            </a:r>
            <a:r>
              <a:rPr lang="en-US" sz="240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Results</a:t>
            </a:r>
            <a:endParaRPr lang="en-US" sz="2400" dirty="0" smtClean="0">
              <a:effectLst/>
            </a:endParaRPr>
          </a:p>
          <a:p>
            <a:pPr lvl="2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II: Tester Prep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30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8458200" cy="4495800"/>
          </a:xfrm>
        </p:spPr>
        <p:txBody>
          <a:bodyPr>
            <a:noAutofit/>
          </a:bodyPr>
          <a:lstStyle/>
          <a:p>
            <a:pPr lvl="1"/>
            <a:r>
              <a:rPr lang="en-US" sz="2400" dirty="0" smtClean="0"/>
              <a:t>Flow rate</a:t>
            </a:r>
            <a:endParaRPr lang="en-US" sz="2400" dirty="0" smtClean="0"/>
          </a:p>
          <a:p>
            <a:pPr lvl="2"/>
            <a:r>
              <a:rPr lang="en-US" sz="2400" dirty="0" smtClean="0"/>
              <a:t>0.84 </a:t>
            </a:r>
            <a:r>
              <a:rPr lang="en-US" sz="2400" dirty="0" err="1" smtClean="0"/>
              <a:t>cP</a:t>
            </a:r>
            <a:r>
              <a:rPr lang="en-US" sz="2400" dirty="0" smtClean="0"/>
              <a:t> (default) </a:t>
            </a:r>
            <a:r>
              <a:rPr lang="en-US" sz="2400" dirty="0" err="1" smtClean="0"/>
              <a:t>vs</a:t>
            </a:r>
            <a:r>
              <a:rPr lang="en-US" sz="2400" dirty="0" smtClean="0"/>
              <a:t> wind tunnel-calibrated </a:t>
            </a:r>
            <a:r>
              <a:rPr lang="en-US" sz="2400" dirty="0" err="1" smtClean="0"/>
              <a:t>pitot</a:t>
            </a:r>
            <a:r>
              <a:rPr lang="en-US" sz="2400" dirty="0" smtClean="0"/>
              <a:t> tube</a:t>
            </a:r>
            <a:endParaRPr lang="en-US" sz="2400" dirty="0" smtClean="0"/>
          </a:p>
          <a:p>
            <a:pPr lvl="2"/>
            <a:r>
              <a:rPr lang="en-US" sz="2400" dirty="0" err="1" smtClean="0"/>
              <a:t>Pitot</a:t>
            </a:r>
            <a:r>
              <a:rPr lang="en-US" sz="2400" dirty="0" smtClean="0"/>
              <a:t> positioning</a:t>
            </a:r>
          </a:p>
          <a:p>
            <a:pPr lvl="2"/>
            <a:r>
              <a:rPr lang="en-US" sz="2400" dirty="0" smtClean="0"/>
              <a:t>More </a:t>
            </a:r>
            <a:r>
              <a:rPr lang="en-US" sz="2400" dirty="0" smtClean="0"/>
              <a:t>points than specified in Method 1</a:t>
            </a:r>
            <a:endParaRPr lang="en-US" sz="2400" dirty="0" smtClean="0"/>
          </a:p>
          <a:p>
            <a:pPr lvl="2"/>
            <a:r>
              <a:rPr lang="en-US" sz="2400" dirty="0" smtClean="0"/>
              <a:t>Settling</a:t>
            </a:r>
            <a:r>
              <a:rPr lang="en-US" sz="2400" baseline="0" dirty="0" smtClean="0"/>
              <a:t> of manometer oil</a:t>
            </a:r>
          </a:p>
          <a:p>
            <a:pPr lvl="1"/>
            <a:r>
              <a:rPr lang="en-US" sz="2400" dirty="0" smtClean="0"/>
              <a:t>PM Testing</a:t>
            </a:r>
          </a:p>
          <a:p>
            <a:pPr lvl="2"/>
            <a:r>
              <a:rPr lang="en-US" sz="2400" dirty="0" smtClean="0"/>
              <a:t>No Stainless Steel </a:t>
            </a:r>
          </a:p>
          <a:p>
            <a:pPr lvl="3"/>
            <a:r>
              <a:rPr lang="en-US" sz="2000" dirty="0" smtClean="0"/>
              <a:t>Glass or Quartz only, unless sure chance of breakage</a:t>
            </a:r>
          </a:p>
          <a:p>
            <a:pPr lvl="2"/>
            <a:r>
              <a:rPr lang="en-US" sz="2400" dirty="0" smtClean="0"/>
              <a:t>Brush probes and nozzle prior to test start</a:t>
            </a:r>
          </a:p>
          <a:p>
            <a:pPr lvl="2"/>
            <a:r>
              <a:rPr lang="en-US" sz="2400" dirty="0" smtClean="0"/>
              <a:t>Probe and Filter Box capable of maintaining heat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II – Additional QA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91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382000" cy="3877733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sz="2600" dirty="0" smtClean="0"/>
              <a:t>High quality solvents &amp; rinse bottles</a:t>
            </a:r>
          </a:p>
          <a:p>
            <a:pPr lvl="2"/>
            <a:r>
              <a:rPr lang="en-US" sz="2600" dirty="0" smtClean="0"/>
              <a:t>Do not store solvents in bottles overnight</a:t>
            </a:r>
          </a:p>
          <a:p>
            <a:pPr lvl="1"/>
            <a:r>
              <a:rPr lang="en-US" sz="2600" dirty="0" smtClean="0"/>
              <a:t>Clean environment</a:t>
            </a:r>
          </a:p>
          <a:p>
            <a:pPr lvl="2"/>
            <a:r>
              <a:rPr lang="en-US" sz="2600" dirty="0" smtClean="0"/>
              <a:t>Dusty parking lot or on-stack recovery may result in high bias.</a:t>
            </a:r>
          </a:p>
          <a:p>
            <a:pPr lvl="2"/>
            <a:r>
              <a:rPr lang="en-US" sz="2600" dirty="0" smtClean="0"/>
              <a:t>Probes are generally brushed and recovered on-stack.</a:t>
            </a:r>
          </a:p>
          <a:p>
            <a:pPr lvl="1"/>
            <a:r>
              <a:rPr lang="en-US" sz="2600" dirty="0" smtClean="0"/>
              <a:t>Quality</a:t>
            </a:r>
            <a:r>
              <a:rPr lang="en-US" sz="2600" baseline="0" dirty="0" smtClean="0"/>
              <a:t> of probe rinse brush &amp; extension</a:t>
            </a:r>
          </a:p>
          <a:p>
            <a:pPr lvl="2"/>
            <a:r>
              <a:rPr lang="en-US" sz="2600" dirty="0" smtClean="0"/>
              <a:t>Much</a:t>
            </a:r>
            <a:r>
              <a:rPr lang="en-US" sz="2600" baseline="0" dirty="0" smtClean="0"/>
              <a:t> of PM captured </a:t>
            </a:r>
            <a:r>
              <a:rPr lang="en-US" sz="2600" dirty="0" smtClean="0"/>
              <a:t>may be captured in</a:t>
            </a:r>
            <a:r>
              <a:rPr lang="en-US" sz="2600" baseline="0" dirty="0" smtClean="0"/>
              <a:t> probe &amp; front half filter</a:t>
            </a:r>
          </a:p>
          <a:p>
            <a:pPr lvl="2"/>
            <a:r>
              <a:rPr lang="en-US" sz="2600" dirty="0" smtClean="0"/>
              <a:t>Use new or pre-cleaned brush and care with probe brush extension.</a:t>
            </a:r>
          </a:p>
          <a:p>
            <a:pPr lvl="3"/>
            <a:r>
              <a:rPr lang="en-US" sz="2600" dirty="0" smtClean="0"/>
              <a:t>Technique dependent</a:t>
            </a:r>
            <a:endParaRPr lang="en-US" sz="2600" baseline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II – Additional QA</a:t>
            </a:r>
            <a:br>
              <a:rPr lang="en-US" dirty="0" smtClean="0"/>
            </a:br>
            <a:r>
              <a:rPr lang="en-US" dirty="0" smtClean="0"/>
              <a:t>PM Recovery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71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PM recovered in probe rinse from first run (18 mg) double the average of second (10 mg) and        third (7 mg) runs</a:t>
            </a:r>
          </a:p>
          <a:p>
            <a:r>
              <a:rPr lang="en-US" dirty="0" smtClean="0"/>
              <a:t>Multiple causes:</a:t>
            </a:r>
          </a:p>
          <a:p>
            <a:pPr lvl="1"/>
            <a:r>
              <a:rPr lang="en-US" dirty="0" smtClean="0"/>
              <a:t>Dusty environment</a:t>
            </a:r>
          </a:p>
          <a:p>
            <a:pPr lvl="1"/>
            <a:r>
              <a:rPr lang="en-US" dirty="0" smtClean="0"/>
              <a:t>Probe and nozzle not rinsed immediately before test</a:t>
            </a:r>
          </a:p>
          <a:p>
            <a:r>
              <a:rPr lang="en-US" dirty="0" smtClean="0"/>
              <a:t>Question test results if steep downward trend in PM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Case History: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r>
              <a:rPr lang="en-US" sz="3600" dirty="0"/>
              <a:t>Flawed PM </a:t>
            </a:r>
            <a:r>
              <a:rPr lang="en-US" sz="3600" dirty="0" smtClean="0"/>
              <a:t>Probe </a:t>
            </a:r>
            <a:r>
              <a:rPr lang="en-US" sz="3600" dirty="0"/>
              <a:t>Wash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87371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209800"/>
            <a:ext cx="7696200" cy="35814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Coordinate arrival</a:t>
            </a:r>
            <a:r>
              <a:rPr lang="en-US" sz="2600" baseline="0" dirty="0" smtClean="0"/>
              <a:t> schedule </a:t>
            </a:r>
          </a:p>
          <a:p>
            <a:pPr lvl="1"/>
            <a:r>
              <a:rPr lang="en-US" sz="2600" dirty="0" smtClean="0"/>
              <a:t>Establish points of contact and get cell phone info etc..</a:t>
            </a:r>
          </a:p>
          <a:p>
            <a:pPr lvl="1"/>
            <a:r>
              <a:rPr lang="en-US" sz="2600" baseline="0" dirty="0" smtClean="0"/>
              <a:t>Give testers plant radio</a:t>
            </a:r>
          </a:p>
          <a:p>
            <a:r>
              <a:rPr lang="en-US" sz="2600" baseline="0" dirty="0" smtClean="0"/>
              <a:t>Arrange for preliminary data collection</a:t>
            </a:r>
          </a:p>
          <a:p>
            <a:pPr lvl="1"/>
            <a:r>
              <a:rPr lang="en-US" sz="2600" dirty="0" smtClean="0"/>
              <a:t>Volumetric </a:t>
            </a:r>
            <a:r>
              <a:rPr lang="en-US" sz="2600" dirty="0" smtClean="0"/>
              <a:t>flow rate</a:t>
            </a:r>
            <a:endParaRPr lang="en-US" sz="2600" dirty="0" smtClean="0"/>
          </a:p>
          <a:p>
            <a:pPr lvl="1"/>
            <a:r>
              <a:rPr lang="en-US" sz="2600" dirty="0" smtClean="0"/>
              <a:t>CO2, O2 and Moisture</a:t>
            </a:r>
          </a:p>
          <a:p>
            <a:pPr lvl="2"/>
            <a:r>
              <a:rPr lang="en-US" sz="2600" dirty="0" smtClean="0"/>
              <a:t>Compare to past results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III: Emissions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07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305800" cy="3505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Assign knowledgeable person to observe from facility</a:t>
            </a:r>
          </a:p>
          <a:p>
            <a:pPr lvl="1"/>
            <a:r>
              <a:rPr lang="en-US" sz="2800" dirty="0" smtClean="0"/>
              <a:t>Observe leak checks</a:t>
            </a:r>
          </a:p>
          <a:p>
            <a:pPr lvl="1"/>
            <a:r>
              <a:rPr lang="en-US" sz="2800" dirty="0" smtClean="0"/>
              <a:t>Observe proper temperatures for probe &amp; filter</a:t>
            </a:r>
          </a:p>
          <a:p>
            <a:pPr lvl="1"/>
            <a:r>
              <a:rPr lang="en-US" sz="2800" dirty="0" smtClean="0"/>
              <a:t>Observe sample recovery</a:t>
            </a:r>
          </a:p>
          <a:p>
            <a:pPr lvl="1"/>
            <a:r>
              <a:rPr lang="en-US" sz="2800" dirty="0" smtClean="0"/>
              <a:t>Manage issues as they arise</a:t>
            </a:r>
          </a:p>
          <a:p>
            <a:r>
              <a:rPr lang="en-US" sz="2800" dirty="0" smtClean="0"/>
              <a:t>Assign knowledgeable person to escort agency observer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Emissions Testing cont’d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2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442</TotalTime>
  <Words>853</Words>
  <Application>Microsoft Office PowerPoint</Application>
  <PresentationFormat>On-screen Show (4:3)</PresentationFormat>
  <Paragraphs>138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Symbol</vt:lpstr>
      <vt:lpstr>Waveform</vt:lpstr>
      <vt:lpstr>Program to Enhance Data Quality of Particulate Matter Emissions Testing</vt:lpstr>
      <vt:lpstr>Phased Approach</vt:lpstr>
      <vt:lpstr>Phase I: Facility Prep</vt:lpstr>
      <vt:lpstr>Phase II: Tester Prep</vt:lpstr>
      <vt:lpstr>Phase II – Additional QA</vt:lpstr>
      <vt:lpstr>Phase II – Additional QA PM Recovery</vt:lpstr>
      <vt:lpstr> Case History:  Flawed PM Probe Wash  </vt:lpstr>
      <vt:lpstr>Phase III: Emissions Testing</vt:lpstr>
      <vt:lpstr>Emissions Testing cont’d</vt:lpstr>
      <vt:lpstr>Why is Temperature Important?</vt:lpstr>
      <vt:lpstr>PowerPoint Presentation</vt:lpstr>
      <vt:lpstr>PowerPoint Presentation</vt:lpstr>
      <vt:lpstr>PowerPoint Presentation</vt:lpstr>
      <vt:lpstr>Look at PM Filter and Probe Wash</vt:lpstr>
      <vt:lpstr>PowerPoint Presentation</vt:lpstr>
      <vt:lpstr>Phase IV: Data &amp; Report Evaluation</vt:lpstr>
      <vt:lpstr>Phase IV: Data &amp; Report Evaluation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to Enhance Data Quality of Particulate Matter Emissions Testing</dc:title>
  <dc:creator>LLK</dc:creator>
  <cp:lastModifiedBy>Arline Seeger</cp:lastModifiedBy>
  <cp:revision>23</cp:revision>
  <cp:lastPrinted>2013-05-30T18:00:13Z</cp:lastPrinted>
  <dcterms:created xsi:type="dcterms:W3CDTF">2013-05-28T12:16:22Z</dcterms:created>
  <dcterms:modified xsi:type="dcterms:W3CDTF">2013-05-30T18:03:55Z</dcterms:modified>
</cp:coreProperties>
</file>